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presentationml.slide+xml" PartName="/ppt/slides/slide26.xml"/>
  <Override ContentType="application/vnd.openxmlformats-officedocument.presentationml.slide+xml" PartName="/ppt/slides/slide27.xml"/>
  <Override ContentType="application/vnd.openxmlformats-officedocument.presentationml.slide+xml" PartName="/ppt/slides/slide28.xml"/>
  <Override ContentType="application/vnd.openxmlformats-officedocument.presentationml.slide+xml" PartName="/ppt/slides/slide29.xml"/>
  <Override ContentType="application/vnd.openxmlformats-officedocument.presentationml.slide+xml" PartName="/ppt/slides/slide30.xml"/>
  <Override ContentType="application/vnd.openxmlformats-officedocument.presentationml.slide+xml" PartName="/ppt/slides/slide31.xml"/>
  <Override ContentType="application/vnd.openxmlformats-officedocument.presentationml.slide+xml" PartName="/ppt/slides/slide32.xml"/>
  <Override ContentType="application/vnd.openxmlformats-officedocument.presentationml.slide+xml" PartName="/ppt/slides/slide33.xml"/>
  <Override ContentType="application/vnd.openxmlformats-officedocument.presentationml.slide+xml" PartName="/ppt/slides/slide34.xml"/>
  <Override ContentType="application/vnd.openxmlformats-officedocument.presentationml.slide+xml" PartName="/ppt/slides/slide35.xml"/>
  <Override ContentType="application/vnd.openxmlformats-officedocument.presentationml.slide+xml" PartName="/ppt/slides/slide36.xml"/>
  <Override ContentType="application/vnd.openxmlformats-officedocument.presentationml.slide+xml" PartName="/ppt/slides/slide37.xml"/>
  <Override ContentType="application/vnd.openxmlformats-officedocument.presentationml.slide+xml" PartName="/ppt/slides/slide38.xml"/>
  <Override ContentType="application/vnd.openxmlformats-officedocument.presentationml.slide+xml" PartName="/ppt/slides/slide39.xml"/>
  <Override ContentType="application/vnd.openxmlformats-officedocument.presentationml.slide+xml" PartName="/ppt/slides/slide40.xml"/>
  <Override ContentType="application/vnd.openxmlformats-officedocument.presentationml.slide+xml" PartName="/ppt/slides/slide41.xml"/>
  <Override ContentType="application/vnd.openxmlformats-officedocument.presentationml.slide+xml" PartName="/ppt/slides/slide42.xml"/>
  <Override ContentType="application/vnd.openxmlformats-officedocument.presentationml.slide+xml" PartName="/ppt/slides/slide43.xml"/>
  <Override ContentType="application/vnd.openxmlformats-officedocument.presentationml.slide+xml" PartName="/ppt/slides/slide44.xml"/>
  <Override ContentType="application/vnd.openxmlformats-officedocument.presentationml.slide+xml" PartName="/ppt/slides/slide45.xml"/>
  <Override ContentType="application/vnd.openxmlformats-officedocument.presentationml.slide+xml" PartName="/ppt/slides/slide46.xml"/>
  <Override ContentType="application/vnd.openxmlformats-officedocument.presentationml.slide+xml" PartName="/ppt/slides/slide47.xml"/>
  <Override ContentType="application/vnd.openxmlformats-officedocument.presentationml.slide+xml" PartName="/ppt/slides/slide48.xml"/>
  <Override ContentType="application/vnd.openxmlformats-officedocument.presentationml.slide+xml" PartName="/ppt/slides/slide49.xml"/>
  <Override ContentType="application/vnd.openxmlformats-officedocument.presentationml.slide+xml" PartName="/ppt/slides/slide50.xml"/>
  <Override ContentType="application/vnd.openxmlformats-officedocument.presentationml.slide+xml" PartName="/ppt/slides/slide51.xml"/>
  <Override ContentType="application/vnd.openxmlformats-officedocument.presentationml.slide+xml" PartName="/ppt/slides/slide52.xml"/>
  <Override ContentType="application/vnd.openxmlformats-officedocument.presentationml.slide+xml" PartName="/ppt/slides/slide53.xml"/>
  <Override ContentType="application/vnd.openxmlformats-officedocument.presentationml.slide+xml" PartName="/ppt/slides/slide54.xml"/>
  <Override ContentType="application/vnd.openxmlformats-officedocument.presentationml.slide+xml" PartName="/ppt/slides/slide55.xml"/>
  <Override ContentType="application/vnd.openxmlformats-officedocument.presentationml.slide+xml" PartName="/ppt/slides/slide56.xml"/>
  <Override ContentType="application/vnd.openxmlformats-officedocument.presentationml.slide+xml" PartName="/ppt/slides/slide57.xml"/>
  <Override ContentType="application/vnd.openxmlformats-officedocument.presentationml.slide+xml" PartName="/ppt/slides/slide58.xml"/>
  <Override ContentType="application/vnd.openxmlformats-officedocument.presentationml.slide+xml" PartName="/ppt/slides/slide59.xml"/>
  <Override ContentType="application/vnd.openxmlformats-officedocument.presentationml.slide+xml" PartName="/ppt/slides/slide60.xml"/>
  <Override ContentType="application/vnd.openxmlformats-officedocument.presentationml.slide+xml" PartName="/ppt/slides/slide61.xml"/>
  <Override ContentType="application/vnd.openxmlformats-officedocument.presentationml.slide+xml" PartName="/ppt/slides/slide62.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Lst>
  <p:sldSz cx="18288000" cy="10287000"/>
  <p:notesSz cx="6858000" cy="9144000"/>
  <p:embeddedFontLst>
    <p:embeddedFont>
      <p:font typeface="Fibre" charset="1" panose="02000506060000020004"/>
      <p:regular r:id="rId68"/>
    </p:embeddedFont>
    <p:embeddedFont>
      <p:font typeface="Abys" charset="1" panose="00000500000000000000"/>
      <p:regular r:id="rId69"/>
    </p:embeddedFont>
    <p:embeddedFont>
      <p:font typeface="Quicksand Semi-Bold" charset="1" panose="00000000000000000000"/>
      <p:regular r:id="rId70"/>
    </p:embeddedFont>
    <p:embeddedFont>
      <p:font typeface="Quicksand Bold" charset="1" panose="00000000000000000000"/>
      <p:regular r:id="rId7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slides/slide11.xml" Type="http://schemas.openxmlformats.org/officeDocument/2006/relationships/slide"/><Relationship Id="rId17" Target="slides/slide12.xml" Type="http://schemas.openxmlformats.org/officeDocument/2006/relationships/slide"/><Relationship Id="rId18" Target="slides/slide13.xml" Type="http://schemas.openxmlformats.org/officeDocument/2006/relationships/slide"/><Relationship Id="rId19" Target="slides/slide14.xml" Type="http://schemas.openxmlformats.org/officeDocument/2006/relationships/slide"/><Relationship Id="rId2" Target="presProps.xml" Type="http://schemas.openxmlformats.org/officeDocument/2006/relationships/presProps"/><Relationship Id="rId20" Target="slides/slide15.xml" Type="http://schemas.openxmlformats.org/officeDocument/2006/relationships/slide"/><Relationship Id="rId21" Target="slides/slide16.xml" Type="http://schemas.openxmlformats.org/officeDocument/2006/relationships/slide"/><Relationship Id="rId22" Target="slides/slide17.xml" Type="http://schemas.openxmlformats.org/officeDocument/2006/relationships/slide"/><Relationship Id="rId23" Target="slides/slide18.xml" Type="http://schemas.openxmlformats.org/officeDocument/2006/relationships/slide"/><Relationship Id="rId24" Target="slides/slide19.xml" Type="http://schemas.openxmlformats.org/officeDocument/2006/relationships/slide"/><Relationship Id="rId25" Target="slides/slide20.xml" Type="http://schemas.openxmlformats.org/officeDocument/2006/relationships/slide"/><Relationship Id="rId26" Target="slides/slide21.xml" Type="http://schemas.openxmlformats.org/officeDocument/2006/relationships/slide"/><Relationship Id="rId27" Target="slides/slide22.xml" Type="http://schemas.openxmlformats.org/officeDocument/2006/relationships/slide"/><Relationship Id="rId28" Target="slides/slide23.xml" Type="http://schemas.openxmlformats.org/officeDocument/2006/relationships/slide"/><Relationship Id="rId29" Target="slides/slide24.xml" Type="http://schemas.openxmlformats.org/officeDocument/2006/relationships/slide"/><Relationship Id="rId3" Target="viewProps.xml" Type="http://schemas.openxmlformats.org/officeDocument/2006/relationships/viewProps"/><Relationship Id="rId30" Target="slides/slide25.xml" Type="http://schemas.openxmlformats.org/officeDocument/2006/relationships/slide"/><Relationship Id="rId31" Target="slides/slide26.xml" Type="http://schemas.openxmlformats.org/officeDocument/2006/relationships/slide"/><Relationship Id="rId32" Target="slides/slide27.xml" Type="http://schemas.openxmlformats.org/officeDocument/2006/relationships/slide"/><Relationship Id="rId33" Target="slides/slide28.xml" Type="http://schemas.openxmlformats.org/officeDocument/2006/relationships/slide"/><Relationship Id="rId34" Target="slides/slide29.xml" Type="http://schemas.openxmlformats.org/officeDocument/2006/relationships/slide"/><Relationship Id="rId35" Target="slides/slide30.xml" Type="http://schemas.openxmlformats.org/officeDocument/2006/relationships/slide"/><Relationship Id="rId36" Target="slides/slide31.xml" Type="http://schemas.openxmlformats.org/officeDocument/2006/relationships/slide"/><Relationship Id="rId37" Target="slides/slide32.xml" Type="http://schemas.openxmlformats.org/officeDocument/2006/relationships/slide"/><Relationship Id="rId38" Target="slides/slide33.xml" Type="http://schemas.openxmlformats.org/officeDocument/2006/relationships/slide"/><Relationship Id="rId39" Target="slides/slide34.xml" Type="http://schemas.openxmlformats.org/officeDocument/2006/relationships/slide"/><Relationship Id="rId4" Target="theme/theme1.xml" Type="http://schemas.openxmlformats.org/officeDocument/2006/relationships/theme"/><Relationship Id="rId40" Target="slides/slide35.xml" Type="http://schemas.openxmlformats.org/officeDocument/2006/relationships/slide"/><Relationship Id="rId41" Target="slides/slide36.xml" Type="http://schemas.openxmlformats.org/officeDocument/2006/relationships/slide"/><Relationship Id="rId42" Target="slides/slide37.xml" Type="http://schemas.openxmlformats.org/officeDocument/2006/relationships/slide"/><Relationship Id="rId43" Target="slides/slide38.xml" Type="http://schemas.openxmlformats.org/officeDocument/2006/relationships/slide"/><Relationship Id="rId44" Target="slides/slide39.xml" Type="http://schemas.openxmlformats.org/officeDocument/2006/relationships/slide"/><Relationship Id="rId45" Target="slides/slide40.xml" Type="http://schemas.openxmlformats.org/officeDocument/2006/relationships/slide"/><Relationship Id="rId46" Target="slides/slide41.xml" Type="http://schemas.openxmlformats.org/officeDocument/2006/relationships/slide"/><Relationship Id="rId47" Target="slides/slide42.xml" Type="http://schemas.openxmlformats.org/officeDocument/2006/relationships/slide"/><Relationship Id="rId48" Target="slides/slide43.xml" Type="http://schemas.openxmlformats.org/officeDocument/2006/relationships/slide"/><Relationship Id="rId49" Target="slides/slide44.xml" Type="http://schemas.openxmlformats.org/officeDocument/2006/relationships/slide"/><Relationship Id="rId5" Target="tableStyles.xml" Type="http://schemas.openxmlformats.org/officeDocument/2006/relationships/tableStyles"/><Relationship Id="rId50" Target="slides/slide45.xml" Type="http://schemas.openxmlformats.org/officeDocument/2006/relationships/slide"/><Relationship Id="rId51" Target="slides/slide46.xml" Type="http://schemas.openxmlformats.org/officeDocument/2006/relationships/slide"/><Relationship Id="rId52" Target="slides/slide47.xml" Type="http://schemas.openxmlformats.org/officeDocument/2006/relationships/slide"/><Relationship Id="rId53" Target="slides/slide48.xml" Type="http://schemas.openxmlformats.org/officeDocument/2006/relationships/slide"/><Relationship Id="rId54" Target="slides/slide49.xml" Type="http://schemas.openxmlformats.org/officeDocument/2006/relationships/slide"/><Relationship Id="rId55" Target="slides/slide50.xml" Type="http://schemas.openxmlformats.org/officeDocument/2006/relationships/slide"/><Relationship Id="rId56" Target="slides/slide51.xml" Type="http://schemas.openxmlformats.org/officeDocument/2006/relationships/slide"/><Relationship Id="rId57" Target="slides/slide52.xml" Type="http://schemas.openxmlformats.org/officeDocument/2006/relationships/slide"/><Relationship Id="rId58" Target="slides/slide53.xml" Type="http://schemas.openxmlformats.org/officeDocument/2006/relationships/slide"/><Relationship Id="rId59" Target="slides/slide54.xml" Type="http://schemas.openxmlformats.org/officeDocument/2006/relationships/slide"/><Relationship Id="rId6" Target="slides/slide1.xml" Type="http://schemas.openxmlformats.org/officeDocument/2006/relationships/slide"/><Relationship Id="rId60" Target="slides/slide55.xml" Type="http://schemas.openxmlformats.org/officeDocument/2006/relationships/slide"/><Relationship Id="rId61" Target="slides/slide56.xml" Type="http://schemas.openxmlformats.org/officeDocument/2006/relationships/slide"/><Relationship Id="rId62" Target="slides/slide57.xml" Type="http://schemas.openxmlformats.org/officeDocument/2006/relationships/slide"/><Relationship Id="rId63" Target="slides/slide58.xml" Type="http://schemas.openxmlformats.org/officeDocument/2006/relationships/slide"/><Relationship Id="rId64" Target="slides/slide59.xml" Type="http://schemas.openxmlformats.org/officeDocument/2006/relationships/slide"/><Relationship Id="rId65" Target="slides/slide60.xml" Type="http://schemas.openxmlformats.org/officeDocument/2006/relationships/slide"/><Relationship Id="rId66" Target="slides/slide61.xml" Type="http://schemas.openxmlformats.org/officeDocument/2006/relationships/slide"/><Relationship Id="rId67" Target="slides/slide62.xml" Type="http://schemas.openxmlformats.org/officeDocument/2006/relationships/slide"/><Relationship Id="rId68" Target="fonts/font68.fntdata" Type="http://schemas.openxmlformats.org/officeDocument/2006/relationships/font"/><Relationship Id="rId69" Target="fonts/font69.fntdata" Type="http://schemas.openxmlformats.org/officeDocument/2006/relationships/font"/><Relationship Id="rId7" Target="slides/slide2.xml" Type="http://schemas.openxmlformats.org/officeDocument/2006/relationships/slide"/><Relationship Id="rId70" Target="fonts/font70.fntdata" Type="http://schemas.openxmlformats.org/officeDocument/2006/relationships/font"/><Relationship Id="rId71" Target="fonts/font71.fntdata" Type="http://schemas.openxmlformats.org/officeDocument/2006/relationships/font"/><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9.png" Type="http://schemas.openxmlformats.org/officeDocument/2006/relationships/image"/><Relationship Id="rId11" Target="../media/image10.svg" Type="http://schemas.openxmlformats.org/officeDocument/2006/relationships/image"/><Relationship Id="rId12" Target="../media/image11.png" Type="http://schemas.openxmlformats.org/officeDocument/2006/relationships/image"/><Relationship Id="rId13" Target="../media/image12.svg" Type="http://schemas.openxmlformats.org/officeDocument/2006/relationships/image"/><Relationship Id="rId14" Target="../media/image13.png" Type="http://schemas.openxmlformats.org/officeDocument/2006/relationships/image"/><Relationship Id="rId15" Target="../media/image14.svg" Type="http://schemas.openxmlformats.org/officeDocument/2006/relationships/image"/><Relationship Id="rId16" Target="../media/image15.png" Type="http://schemas.openxmlformats.org/officeDocument/2006/relationships/image"/><Relationship Id="rId17" Target="../media/image16.svg" Type="http://schemas.openxmlformats.org/officeDocument/2006/relationships/image"/><Relationship Id="rId18" Target="../media/image17.png" Type="http://schemas.openxmlformats.org/officeDocument/2006/relationships/image"/><Relationship Id="rId19" Target="../media/image18.svg" Type="http://schemas.openxmlformats.org/officeDocument/2006/relationships/image"/><Relationship Id="rId2" Target="../media/image1.png" Type="http://schemas.openxmlformats.org/officeDocument/2006/relationships/image"/><Relationship Id="rId20" Target="../media/image19.png" Type="http://schemas.openxmlformats.org/officeDocument/2006/relationships/image"/><Relationship Id="rId21" Target="../media/image20.svg" Type="http://schemas.openxmlformats.org/officeDocument/2006/relationships/image"/><Relationship Id="rId22" Target="../media/image21.png" Type="http://schemas.openxmlformats.org/officeDocument/2006/relationships/image"/><Relationship Id="rId23" Target="../media/image22.svg" Type="http://schemas.openxmlformats.org/officeDocument/2006/relationships/image"/><Relationship Id="rId24" Target="../media/image23.png" Type="http://schemas.openxmlformats.org/officeDocument/2006/relationships/image"/><Relationship Id="rId3" Target="../media/image2.svg" Type="http://schemas.openxmlformats.org/officeDocument/2006/relationships/image"/><Relationship Id="rId4" Target="../media/image3.png" Type="http://schemas.openxmlformats.org/officeDocument/2006/relationships/image"/><Relationship Id="rId5" Target="../media/image4.svg" Type="http://schemas.openxmlformats.org/officeDocument/2006/relationships/image"/><Relationship Id="rId6" Target="../media/image5.png" Type="http://schemas.openxmlformats.org/officeDocument/2006/relationships/image"/><Relationship Id="rId7" Target="../media/image6.svg" Type="http://schemas.openxmlformats.org/officeDocument/2006/relationships/image"/><Relationship Id="rId8" Target="../media/image7.png" Type="http://schemas.openxmlformats.org/officeDocument/2006/relationships/image"/><Relationship Id="rId9" Target="../media/image8.sv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84.svg" Type="http://schemas.openxmlformats.org/officeDocument/2006/relationships/image"/><Relationship Id="rId11" Target="../media/image85.png" Type="http://schemas.openxmlformats.org/officeDocument/2006/relationships/image"/><Relationship Id="rId12" Target="../media/image86.svg" Type="http://schemas.openxmlformats.org/officeDocument/2006/relationships/image"/><Relationship Id="rId13" Target="https://www.canalbd.net/genres/heroic-fantasy-magie-1370/?product_section=109" TargetMode="External" Type="http://schemas.openxmlformats.org/officeDocument/2006/relationships/hyperlink"/><Relationship Id="rId2" Target="../media/image3.png" Type="http://schemas.openxmlformats.org/officeDocument/2006/relationships/image"/><Relationship Id="rId3" Target="../media/image4.svg" Type="http://schemas.openxmlformats.org/officeDocument/2006/relationships/image"/><Relationship Id="rId4" Target="../media/image7.png" Type="http://schemas.openxmlformats.org/officeDocument/2006/relationships/image"/><Relationship Id="rId5" Target="../media/image8.svg" Type="http://schemas.openxmlformats.org/officeDocument/2006/relationships/image"/><Relationship Id="rId6" Target="../media/image21.png" Type="http://schemas.openxmlformats.org/officeDocument/2006/relationships/image"/><Relationship Id="rId7" Target="../media/image22.svg" Type="http://schemas.openxmlformats.org/officeDocument/2006/relationships/image"/><Relationship Id="rId8" Target="../media/image82.png" Type="http://schemas.openxmlformats.org/officeDocument/2006/relationships/image"/><Relationship Id="rId9" Target="../media/image83.png" Type="http://schemas.openxmlformats.org/officeDocument/2006/relationships/image"/></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5.png" Type="http://schemas.openxmlformats.org/officeDocument/2006/relationships/image"/><Relationship Id="rId11" Target="../media/image36.svg" Type="http://schemas.openxmlformats.org/officeDocument/2006/relationships/image"/><Relationship Id="rId12" Target="../media/image87.png" Type="http://schemas.openxmlformats.org/officeDocument/2006/relationships/image"/><Relationship Id="rId13" Target="../media/image88.png" Type="http://schemas.openxmlformats.org/officeDocument/2006/relationships/image"/><Relationship Id="rId14" Target="../media/image89.png" Type="http://schemas.openxmlformats.org/officeDocument/2006/relationships/image"/><Relationship Id="rId15" Target="../media/image90.svg" Type="http://schemas.openxmlformats.org/officeDocument/2006/relationships/image"/><Relationship Id="rId16" Target="../media/image91.png" Type="http://schemas.openxmlformats.org/officeDocument/2006/relationships/image"/><Relationship Id="rId17" Target="../media/image92.svg" Type="http://schemas.openxmlformats.org/officeDocument/2006/relationships/image"/><Relationship Id="rId2" Target="../media/image7.png" Type="http://schemas.openxmlformats.org/officeDocument/2006/relationships/image"/><Relationship Id="rId3" Target="../media/image8.svg" Type="http://schemas.openxmlformats.org/officeDocument/2006/relationships/image"/><Relationship Id="rId4" Target="../media/image11.png" Type="http://schemas.openxmlformats.org/officeDocument/2006/relationships/image"/><Relationship Id="rId5" Target="../media/image12.svg" Type="http://schemas.openxmlformats.org/officeDocument/2006/relationships/image"/><Relationship Id="rId6" Target="../media/image17.png" Type="http://schemas.openxmlformats.org/officeDocument/2006/relationships/image"/><Relationship Id="rId7" Target="../media/image18.svg" Type="http://schemas.openxmlformats.org/officeDocument/2006/relationships/image"/><Relationship Id="rId8" Target="../media/image33.png" Type="http://schemas.openxmlformats.org/officeDocument/2006/relationships/image"/><Relationship Id="rId9" Target="../media/image34.svg" Type="http://schemas.openxmlformats.org/officeDocument/2006/relationships/image"/></Relationships>
</file>

<file path=ppt/slides/_rels/slide12.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97.svg" Type="http://schemas.openxmlformats.org/officeDocument/2006/relationships/image"/><Relationship Id="rId11" Target="../media/image98.png" Type="http://schemas.openxmlformats.org/officeDocument/2006/relationships/image"/><Relationship Id="rId12" Target="../media/image99.svg" Type="http://schemas.openxmlformats.org/officeDocument/2006/relationships/image"/><Relationship Id="rId2" Target="../media/image7.png" Type="http://schemas.openxmlformats.org/officeDocument/2006/relationships/image"/><Relationship Id="rId3" Target="../media/image8.svg" Type="http://schemas.openxmlformats.org/officeDocument/2006/relationships/image"/><Relationship Id="rId4" Target="../media/image21.png" Type="http://schemas.openxmlformats.org/officeDocument/2006/relationships/image"/><Relationship Id="rId5" Target="../media/image22.svg" Type="http://schemas.openxmlformats.org/officeDocument/2006/relationships/image"/><Relationship Id="rId6" Target="../media/image93.png" Type="http://schemas.openxmlformats.org/officeDocument/2006/relationships/image"/><Relationship Id="rId7" Target="../media/image94.png" Type="http://schemas.openxmlformats.org/officeDocument/2006/relationships/image"/><Relationship Id="rId8" Target="../media/image95.svg" Type="http://schemas.openxmlformats.org/officeDocument/2006/relationships/image"/><Relationship Id="rId9" Target="../media/image96.png" Type="http://schemas.openxmlformats.org/officeDocument/2006/relationships/image"/></Relationships>
</file>

<file path=ppt/slides/_rels/slide13.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5.png" Type="http://schemas.openxmlformats.org/officeDocument/2006/relationships/image"/><Relationship Id="rId11" Target="../media/image36.svg" Type="http://schemas.openxmlformats.org/officeDocument/2006/relationships/image"/><Relationship Id="rId12" Target="../media/image100.png" Type="http://schemas.openxmlformats.org/officeDocument/2006/relationships/image"/><Relationship Id="rId13" Target="../media/image101.png" Type="http://schemas.openxmlformats.org/officeDocument/2006/relationships/image"/><Relationship Id="rId14" Target="../media/image102.png" Type="http://schemas.openxmlformats.org/officeDocument/2006/relationships/image"/><Relationship Id="rId15" Target="../media/image103.svg" Type="http://schemas.openxmlformats.org/officeDocument/2006/relationships/image"/><Relationship Id="rId2" Target="../media/image7.png" Type="http://schemas.openxmlformats.org/officeDocument/2006/relationships/image"/><Relationship Id="rId3" Target="../media/image8.svg" Type="http://schemas.openxmlformats.org/officeDocument/2006/relationships/image"/><Relationship Id="rId4" Target="../media/image11.png" Type="http://schemas.openxmlformats.org/officeDocument/2006/relationships/image"/><Relationship Id="rId5" Target="../media/image12.svg" Type="http://schemas.openxmlformats.org/officeDocument/2006/relationships/image"/><Relationship Id="rId6" Target="../media/image17.png" Type="http://schemas.openxmlformats.org/officeDocument/2006/relationships/image"/><Relationship Id="rId7" Target="../media/image18.svg" Type="http://schemas.openxmlformats.org/officeDocument/2006/relationships/image"/><Relationship Id="rId8" Target="../media/image33.png" Type="http://schemas.openxmlformats.org/officeDocument/2006/relationships/image"/><Relationship Id="rId9" Target="../media/image34.svg" Type="http://schemas.openxmlformats.org/officeDocument/2006/relationships/image"/></Relationships>
</file>

<file path=ppt/slides/_rels/slide14.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08.svg" Type="http://schemas.openxmlformats.org/officeDocument/2006/relationships/image"/><Relationship Id="rId11" Target="../media/image109.png" Type="http://schemas.openxmlformats.org/officeDocument/2006/relationships/image"/><Relationship Id="rId12" Target="../media/image110.svg" Type="http://schemas.openxmlformats.org/officeDocument/2006/relationships/image"/><Relationship Id="rId13" Target="https://www.canalbd.net/genres/heroic-fantasy-magie-1370/?product_section=109" TargetMode="External" Type="http://schemas.openxmlformats.org/officeDocument/2006/relationships/hyperlink"/><Relationship Id="rId2" Target="../media/image3.png" Type="http://schemas.openxmlformats.org/officeDocument/2006/relationships/image"/><Relationship Id="rId3" Target="../media/image4.svg" Type="http://schemas.openxmlformats.org/officeDocument/2006/relationships/image"/><Relationship Id="rId4" Target="../media/image21.png" Type="http://schemas.openxmlformats.org/officeDocument/2006/relationships/image"/><Relationship Id="rId5" Target="../media/image22.svg" Type="http://schemas.openxmlformats.org/officeDocument/2006/relationships/image"/><Relationship Id="rId6" Target="../media/image104.png" Type="http://schemas.openxmlformats.org/officeDocument/2006/relationships/image"/><Relationship Id="rId7" Target="../media/image105.png" Type="http://schemas.openxmlformats.org/officeDocument/2006/relationships/image"/><Relationship Id="rId8" Target="../media/image106.svg" Type="http://schemas.openxmlformats.org/officeDocument/2006/relationships/image"/><Relationship Id="rId9" Target="../media/image107.png" Type="http://schemas.openxmlformats.org/officeDocument/2006/relationships/image"/></Relationships>
</file>

<file path=ppt/slides/_rels/slide15.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5.png" Type="http://schemas.openxmlformats.org/officeDocument/2006/relationships/image"/><Relationship Id="rId11" Target="../media/image36.svg" Type="http://schemas.openxmlformats.org/officeDocument/2006/relationships/image"/><Relationship Id="rId12" Target="../media/image105.png" Type="http://schemas.openxmlformats.org/officeDocument/2006/relationships/image"/><Relationship Id="rId13" Target="../media/image106.svg" Type="http://schemas.openxmlformats.org/officeDocument/2006/relationships/image"/><Relationship Id="rId14" Target="../media/image107.png" Type="http://schemas.openxmlformats.org/officeDocument/2006/relationships/image"/><Relationship Id="rId15" Target="../media/image108.svg" Type="http://schemas.openxmlformats.org/officeDocument/2006/relationships/image"/><Relationship Id="rId16" Target="../media/image111.png" Type="http://schemas.openxmlformats.org/officeDocument/2006/relationships/image"/><Relationship Id="rId17" Target="../media/image112.png" Type="http://schemas.openxmlformats.org/officeDocument/2006/relationships/image"/><Relationship Id="rId2" Target="../media/image7.png" Type="http://schemas.openxmlformats.org/officeDocument/2006/relationships/image"/><Relationship Id="rId3" Target="../media/image8.svg" Type="http://schemas.openxmlformats.org/officeDocument/2006/relationships/image"/><Relationship Id="rId4" Target="../media/image11.png" Type="http://schemas.openxmlformats.org/officeDocument/2006/relationships/image"/><Relationship Id="rId5" Target="../media/image12.svg" Type="http://schemas.openxmlformats.org/officeDocument/2006/relationships/image"/><Relationship Id="rId6" Target="../media/image17.png" Type="http://schemas.openxmlformats.org/officeDocument/2006/relationships/image"/><Relationship Id="rId7" Target="../media/image18.svg" Type="http://schemas.openxmlformats.org/officeDocument/2006/relationships/image"/><Relationship Id="rId8" Target="../media/image33.png" Type="http://schemas.openxmlformats.org/officeDocument/2006/relationships/image"/><Relationship Id="rId9" Target="../media/image34.svg" Type="http://schemas.openxmlformats.org/officeDocument/2006/relationships/image"/></Relationships>
</file>

<file path=ppt/slides/_rels/slide16.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17.png" Type="http://schemas.openxmlformats.org/officeDocument/2006/relationships/image"/><Relationship Id="rId11" Target="../media/image118.svg" Type="http://schemas.openxmlformats.org/officeDocument/2006/relationships/image"/><Relationship Id="rId2" Target="../media/image3.png" Type="http://schemas.openxmlformats.org/officeDocument/2006/relationships/image"/><Relationship Id="rId3" Target="../media/image4.svg" Type="http://schemas.openxmlformats.org/officeDocument/2006/relationships/image"/><Relationship Id="rId4" Target="../media/image7.png" Type="http://schemas.openxmlformats.org/officeDocument/2006/relationships/image"/><Relationship Id="rId5" Target="../media/image8.svg" Type="http://schemas.openxmlformats.org/officeDocument/2006/relationships/image"/><Relationship Id="rId6" Target="../media/image113.png" Type="http://schemas.openxmlformats.org/officeDocument/2006/relationships/image"/><Relationship Id="rId7" Target="../media/image114.png" Type="http://schemas.openxmlformats.org/officeDocument/2006/relationships/image"/><Relationship Id="rId8" Target="../media/image115.png" Type="http://schemas.openxmlformats.org/officeDocument/2006/relationships/image"/><Relationship Id="rId9" Target="../media/image116.svg" Type="http://schemas.openxmlformats.org/officeDocument/2006/relationships/image"/></Relationships>
</file>

<file path=ppt/slides/_rels/slide17.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5.png" Type="http://schemas.openxmlformats.org/officeDocument/2006/relationships/image"/><Relationship Id="rId11" Target="../media/image36.svg" Type="http://schemas.openxmlformats.org/officeDocument/2006/relationships/image"/><Relationship Id="rId12" Target="../media/image119.png" Type="http://schemas.openxmlformats.org/officeDocument/2006/relationships/image"/><Relationship Id="rId13" Target="../media/image120.png" Type="http://schemas.openxmlformats.org/officeDocument/2006/relationships/image"/><Relationship Id="rId14" Target="../media/image121.png" Type="http://schemas.openxmlformats.org/officeDocument/2006/relationships/image"/><Relationship Id="rId15" Target="../media/image122.png" Type="http://schemas.openxmlformats.org/officeDocument/2006/relationships/image"/><Relationship Id="rId16" Target="../media/image123.svg" Type="http://schemas.openxmlformats.org/officeDocument/2006/relationships/image"/><Relationship Id="rId2" Target="../media/image7.png" Type="http://schemas.openxmlformats.org/officeDocument/2006/relationships/image"/><Relationship Id="rId3" Target="../media/image8.svg" Type="http://schemas.openxmlformats.org/officeDocument/2006/relationships/image"/><Relationship Id="rId4" Target="../media/image11.png" Type="http://schemas.openxmlformats.org/officeDocument/2006/relationships/image"/><Relationship Id="rId5" Target="../media/image12.svg" Type="http://schemas.openxmlformats.org/officeDocument/2006/relationships/image"/><Relationship Id="rId6" Target="../media/image17.png" Type="http://schemas.openxmlformats.org/officeDocument/2006/relationships/image"/><Relationship Id="rId7" Target="../media/image18.svg" Type="http://schemas.openxmlformats.org/officeDocument/2006/relationships/image"/><Relationship Id="rId8" Target="../media/image33.png" Type="http://schemas.openxmlformats.org/officeDocument/2006/relationships/image"/><Relationship Id="rId9" Target="../media/image34.svg" Type="http://schemas.openxmlformats.org/officeDocument/2006/relationships/image"/></Relationships>
</file>

<file path=ppt/slides/_rels/slide18.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28.svg" Type="http://schemas.openxmlformats.org/officeDocument/2006/relationships/image"/><Relationship Id="rId11" Target="../media/image129.png" Type="http://schemas.openxmlformats.org/officeDocument/2006/relationships/image"/><Relationship Id="rId12" Target="../media/image130.svg" Type="http://schemas.openxmlformats.org/officeDocument/2006/relationships/image"/><Relationship Id="rId13" Target="https://www.canalbd.net/genres/heroic-fantasy-magie-1370/?product_section=109" TargetMode="External" Type="http://schemas.openxmlformats.org/officeDocument/2006/relationships/hyperlink"/><Relationship Id="rId2" Target="../media/image3.png" Type="http://schemas.openxmlformats.org/officeDocument/2006/relationships/image"/><Relationship Id="rId3" Target="../media/image4.svg" Type="http://schemas.openxmlformats.org/officeDocument/2006/relationships/image"/><Relationship Id="rId4" Target="../media/image7.png" Type="http://schemas.openxmlformats.org/officeDocument/2006/relationships/image"/><Relationship Id="rId5" Target="../media/image8.svg" Type="http://schemas.openxmlformats.org/officeDocument/2006/relationships/image"/><Relationship Id="rId6" Target="../media/image124.png" Type="http://schemas.openxmlformats.org/officeDocument/2006/relationships/image"/><Relationship Id="rId7" Target="../media/image125.png" Type="http://schemas.openxmlformats.org/officeDocument/2006/relationships/image"/><Relationship Id="rId8" Target="../media/image126.svg" Type="http://schemas.openxmlformats.org/officeDocument/2006/relationships/image"/><Relationship Id="rId9" Target="../media/image127.png" Type="http://schemas.openxmlformats.org/officeDocument/2006/relationships/image"/></Relationships>
</file>

<file path=ppt/slides/_rels/slide19.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35.png" Type="http://schemas.openxmlformats.org/officeDocument/2006/relationships/image"/><Relationship Id="rId11" Target="../media/image136.png" Type="http://schemas.openxmlformats.org/officeDocument/2006/relationships/image"/><Relationship Id="rId12" Target="../media/image137.svg" Type="http://schemas.openxmlformats.org/officeDocument/2006/relationships/image"/><Relationship Id="rId2" Target="../media/image33.png" Type="http://schemas.openxmlformats.org/officeDocument/2006/relationships/image"/><Relationship Id="rId3" Target="../media/image34.svg" Type="http://schemas.openxmlformats.org/officeDocument/2006/relationships/image"/><Relationship Id="rId4" Target="../media/image35.png" Type="http://schemas.openxmlformats.org/officeDocument/2006/relationships/image"/><Relationship Id="rId5" Target="../media/image36.svg" Type="http://schemas.openxmlformats.org/officeDocument/2006/relationships/image"/><Relationship Id="rId6" Target="../media/image131.png" Type="http://schemas.openxmlformats.org/officeDocument/2006/relationships/image"/><Relationship Id="rId7" Target="../media/image132.svg" Type="http://schemas.openxmlformats.org/officeDocument/2006/relationships/image"/><Relationship Id="rId8" Target="../media/image133.png" Type="http://schemas.openxmlformats.org/officeDocument/2006/relationships/image"/><Relationship Id="rId9" Target="../media/image134.pn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8.svg" Type="http://schemas.openxmlformats.org/officeDocument/2006/relationships/image"/><Relationship Id="rId11" Target="../media/image29.png" Type="http://schemas.openxmlformats.org/officeDocument/2006/relationships/image"/><Relationship Id="rId12" Target="../media/image30.svg" Type="http://schemas.openxmlformats.org/officeDocument/2006/relationships/image"/><Relationship Id="rId13" Target="../media/image31.png" Type="http://schemas.openxmlformats.org/officeDocument/2006/relationships/image"/><Relationship Id="rId14" Target="../media/image32.svg" Type="http://schemas.openxmlformats.org/officeDocument/2006/relationships/image"/><Relationship Id="rId2" Target="../media/image3.png" Type="http://schemas.openxmlformats.org/officeDocument/2006/relationships/image"/><Relationship Id="rId3" Target="../media/image4.svg" Type="http://schemas.openxmlformats.org/officeDocument/2006/relationships/image"/><Relationship Id="rId4" Target="../media/image21.png" Type="http://schemas.openxmlformats.org/officeDocument/2006/relationships/image"/><Relationship Id="rId5" Target="../media/image22.svg" Type="http://schemas.openxmlformats.org/officeDocument/2006/relationships/image"/><Relationship Id="rId6" Target="../media/image24.png" Type="http://schemas.openxmlformats.org/officeDocument/2006/relationships/image"/><Relationship Id="rId7" Target="../media/image25.png" Type="http://schemas.openxmlformats.org/officeDocument/2006/relationships/image"/><Relationship Id="rId8" Target="../media/image26.svg" Type="http://schemas.openxmlformats.org/officeDocument/2006/relationships/image"/><Relationship Id="rId9" Target="../media/image27.png" Type="http://schemas.openxmlformats.org/officeDocument/2006/relationships/image"/></Relationships>
</file>

<file path=ppt/slides/_rels/slide20.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40.svg" Type="http://schemas.openxmlformats.org/officeDocument/2006/relationships/image"/><Relationship Id="rId11" Target="../media/image141.png" Type="http://schemas.openxmlformats.org/officeDocument/2006/relationships/image"/><Relationship Id="rId12" Target="../media/image142.svg" Type="http://schemas.openxmlformats.org/officeDocument/2006/relationships/image"/><Relationship Id="rId13" Target="../media/image143.png" Type="http://schemas.openxmlformats.org/officeDocument/2006/relationships/image"/><Relationship Id="rId14" Target="../media/image144.svg" Type="http://schemas.openxmlformats.org/officeDocument/2006/relationships/image"/><Relationship Id="rId15" Target="../media/image145.png" Type="http://schemas.openxmlformats.org/officeDocument/2006/relationships/image"/><Relationship Id="rId16" Target="../media/image146.svg" Type="http://schemas.openxmlformats.org/officeDocument/2006/relationships/image"/><Relationship Id="rId2" Target="../media/image3.png" Type="http://schemas.openxmlformats.org/officeDocument/2006/relationships/image"/><Relationship Id="rId3" Target="../media/image4.svg" Type="http://schemas.openxmlformats.org/officeDocument/2006/relationships/image"/><Relationship Id="rId4" Target="../media/image7.png" Type="http://schemas.openxmlformats.org/officeDocument/2006/relationships/image"/><Relationship Id="rId5" Target="../media/image8.svg" Type="http://schemas.openxmlformats.org/officeDocument/2006/relationships/image"/><Relationship Id="rId6" Target="../media/image21.png" Type="http://schemas.openxmlformats.org/officeDocument/2006/relationships/image"/><Relationship Id="rId7" Target="../media/image22.svg" Type="http://schemas.openxmlformats.org/officeDocument/2006/relationships/image"/><Relationship Id="rId8" Target="../media/image138.png" Type="http://schemas.openxmlformats.org/officeDocument/2006/relationships/image"/><Relationship Id="rId9" Target="../media/image139.png" Type="http://schemas.openxmlformats.org/officeDocument/2006/relationships/image"/></Relationships>
</file>

<file path=ppt/slides/_rels/slide21.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49.svg" Type="http://schemas.openxmlformats.org/officeDocument/2006/relationships/image"/><Relationship Id="rId11" Target="../media/image150.png" Type="http://schemas.openxmlformats.org/officeDocument/2006/relationships/image"/><Relationship Id="rId12" Target="../media/image151.png" Type="http://schemas.openxmlformats.org/officeDocument/2006/relationships/image"/><Relationship Id="rId13" Target="../media/image152.png" Type="http://schemas.openxmlformats.org/officeDocument/2006/relationships/image"/><Relationship Id="rId14" Target="../media/image153.png" Type="http://schemas.openxmlformats.org/officeDocument/2006/relationships/image"/><Relationship Id="rId15" Target="../media/image154.svg" Type="http://schemas.openxmlformats.org/officeDocument/2006/relationships/image"/><Relationship Id="rId2" Target="../media/image7.png" Type="http://schemas.openxmlformats.org/officeDocument/2006/relationships/image"/><Relationship Id="rId3" Target="../media/image8.svg" Type="http://schemas.openxmlformats.org/officeDocument/2006/relationships/image"/><Relationship Id="rId4" Target="../media/image11.png" Type="http://schemas.openxmlformats.org/officeDocument/2006/relationships/image"/><Relationship Id="rId5" Target="../media/image12.svg" Type="http://schemas.openxmlformats.org/officeDocument/2006/relationships/image"/><Relationship Id="rId6" Target="../media/image17.png" Type="http://schemas.openxmlformats.org/officeDocument/2006/relationships/image"/><Relationship Id="rId7" Target="../media/image18.svg" Type="http://schemas.openxmlformats.org/officeDocument/2006/relationships/image"/><Relationship Id="rId8" Target="../media/image147.png" Type="http://schemas.openxmlformats.org/officeDocument/2006/relationships/image"/><Relationship Id="rId9" Target="../media/image148.png" Type="http://schemas.openxmlformats.org/officeDocument/2006/relationships/image"/></Relationships>
</file>

<file path=ppt/slides/_rels/slide22.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61.png" Type="http://schemas.openxmlformats.org/officeDocument/2006/relationships/image"/><Relationship Id="rId2" Target="../media/image3.png" Type="http://schemas.openxmlformats.org/officeDocument/2006/relationships/image"/><Relationship Id="rId3" Target="../media/image4.svg" Type="http://schemas.openxmlformats.org/officeDocument/2006/relationships/image"/><Relationship Id="rId4" Target="../media/image155.png" Type="http://schemas.openxmlformats.org/officeDocument/2006/relationships/image"/><Relationship Id="rId5" Target="../media/image156.png" Type="http://schemas.openxmlformats.org/officeDocument/2006/relationships/image"/><Relationship Id="rId6" Target="../media/image157.svg" Type="http://schemas.openxmlformats.org/officeDocument/2006/relationships/image"/><Relationship Id="rId7" Target="../media/image158.png" Type="http://schemas.openxmlformats.org/officeDocument/2006/relationships/image"/><Relationship Id="rId8" Target="../media/image159.svg" Type="http://schemas.openxmlformats.org/officeDocument/2006/relationships/image"/><Relationship Id="rId9" Target="../media/image160.png" Type="http://schemas.openxmlformats.org/officeDocument/2006/relationships/image"/></Relationships>
</file>

<file path=ppt/slides/_rels/slide23.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64.png" Type="http://schemas.openxmlformats.org/officeDocument/2006/relationships/image"/><Relationship Id="rId11" Target="../media/image165.svg" Type="http://schemas.openxmlformats.org/officeDocument/2006/relationships/image"/><Relationship Id="rId12" Target="../media/image166.png" Type="http://schemas.openxmlformats.org/officeDocument/2006/relationships/image"/><Relationship Id="rId2" Target="../media/image17.png" Type="http://schemas.openxmlformats.org/officeDocument/2006/relationships/image"/><Relationship Id="rId3" Target="../media/image18.svg" Type="http://schemas.openxmlformats.org/officeDocument/2006/relationships/image"/><Relationship Id="rId4" Target="../media/image33.png" Type="http://schemas.openxmlformats.org/officeDocument/2006/relationships/image"/><Relationship Id="rId5" Target="../media/image34.svg" Type="http://schemas.openxmlformats.org/officeDocument/2006/relationships/image"/><Relationship Id="rId6" Target="../media/image35.png" Type="http://schemas.openxmlformats.org/officeDocument/2006/relationships/image"/><Relationship Id="rId7" Target="../media/image36.svg" Type="http://schemas.openxmlformats.org/officeDocument/2006/relationships/image"/><Relationship Id="rId8" Target="../media/image162.png" Type="http://schemas.openxmlformats.org/officeDocument/2006/relationships/image"/><Relationship Id="rId9" Target="../media/image163.png" Type="http://schemas.openxmlformats.org/officeDocument/2006/relationships/image"/></Relationships>
</file>

<file path=ppt/slides/_rels/slide2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png" Type="http://schemas.openxmlformats.org/officeDocument/2006/relationships/image"/><Relationship Id="rId3" Target="../media/image4.svg" Type="http://schemas.openxmlformats.org/officeDocument/2006/relationships/image"/><Relationship Id="rId4" Target="../media/image7.png" Type="http://schemas.openxmlformats.org/officeDocument/2006/relationships/image"/><Relationship Id="rId5" Target="../media/image8.svg" Type="http://schemas.openxmlformats.org/officeDocument/2006/relationships/image"/><Relationship Id="rId6" Target="../media/image167.png" Type="http://schemas.openxmlformats.org/officeDocument/2006/relationships/image"/><Relationship Id="rId7" Target="../media/image168.png" Type="http://schemas.openxmlformats.org/officeDocument/2006/relationships/image"/><Relationship Id="rId8" Target="../media/image169.png" Type="http://schemas.openxmlformats.org/officeDocument/2006/relationships/image"/><Relationship Id="rId9" Target="../media/image170.svg" Type="http://schemas.openxmlformats.org/officeDocument/2006/relationships/image"/></Relationships>
</file>

<file path=ppt/slides/_rels/slide25.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75.png" Type="http://schemas.openxmlformats.org/officeDocument/2006/relationships/image"/><Relationship Id="rId11" Target="../media/image176.png" Type="http://schemas.openxmlformats.org/officeDocument/2006/relationships/image"/><Relationship Id="rId12" Target="../media/image177.svg" Type="http://schemas.openxmlformats.org/officeDocument/2006/relationships/image"/><Relationship Id="rId2" Target="../media/image11.png" Type="http://schemas.openxmlformats.org/officeDocument/2006/relationships/image"/><Relationship Id="rId3" Target="../media/image12.svg" Type="http://schemas.openxmlformats.org/officeDocument/2006/relationships/image"/><Relationship Id="rId4" Target="../media/image17.png" Type="http://schemas.openxmlformats.org/officeDocument/2006/relationships/image"/><Relationship Id="rId5" Target="../media/image18.svg" Type="http://schemas.openxmlformats.org/officeDocument/2006/relationships/image"/><Relationship Id="rId6" Target="../media/image171.png" Type="http://schemas.openxmlformats.org/officeDocument/2006/relationships/image"/><Relationship Id="rId7" Target="../media/image172.png" Type="http://schemas.openxmlformats.org/officeDocument/2006/relationships/image"/><Relationship Id="rId8" Target="../media/image173.png" Type="http://schemas.openxmlformats.org/officeDocument/2006/relationships/image"/><Relationship Id="rId9" Target="../media/image174.svg" Type="http://schemas.openxmlformats.org/officeDocument/2006/relationships/image"/></Relationships>
</file>

<file path=ppt/slides/_rels/slide26.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82.svg" Type="http://schemas.openxmlformats.org/officeDocument/2006/relationships/image"/><Relationship Id="rId11" Target="../media/image183.png" Type="http://schemas.openxmlformats.org/officeDocument/2006/relationships/image"/><Relationship Id="rId12" Target="../media/image184.svg" Type="http://schemas.openxmlformats.org/officeDocument/2006/relationships/image"/><Relationship Id="rId13" Target="../media/image185.png" Type="http://schemas.openxmlformats.org/officeDocument/2006/relationships/image"/><Relationship Id="rId14" Target="../media/image186.svg" Type="http://schemas.openxmlformats.org/officeDocument/2006/relationships/image"/><Relationship Id="rId2" Target="../media/image3.png" Type="http://schemas.openxmlformats.org/officeDocument/2006/relationships/image"/><Relationship Id="rId3" Target="../media/image4.svg" Type="http://schemas.openxmlformats.org/officeDocument/2006/relationships/image"/><Relationship Id="rId4" Target="../media/image156.png" Type="http://schemas.openxmlformats.org/officeDocument/2006/relationships/image"/><Relationship Id="rId5" Target="../media/image157.svg" Type="http://schemas.openxmlformats.org/officeDocument/2006/relationships/image"/><Relationship Id="rId6" Target="../media/image178.png" Type="http://schemas.openxmlformats.org/officeDocument/2006/relationships/image"/><Relationship Id="rId7" Target="../media/image179.png" Type="http://schemas.openxmlformats.org/officeDocument/2006/relationships/image"/><Relationship Id="rId8" Target="../media/image180.svg" Type="http://schemas.openxmlformats.org/officeDocument/2006/relationships/image"/><Relationship Id="rId9" Target="../media/image181.png" Type="http://schemas.openxmlformats.org/officeDocument/2006/relationships/image"/></Relationships>
</file>

<file path=ppt/slides/_rels/slide27.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91.svg" Type="http://schemas.openxmlformats.org/officeDocument/2006/relationships/image"/><Relationship Id="rId11" Target="../media/image192.png" Type="http://schemas.openxmlformats.org/officeDocument/2006/relationships/image"/><Relationship Id="rId12" Target="../media/image193.svg" Type="http://schemas.openxmlformats.org/officeDocument/2006/relationships/image"/><Relationship Id="rId13" Target="../media/image194.png" Type="http://schemas.openxmlformats.org/officeDocument/2006/relationships/image"/><Relationship Id="rId14" Target="../media/image195.svg" Type="http://schemas.openxmlformats.org/officeDocument/2006/relationships/image"/><Relationship Id="rId2" Target="../media/image17.png" Type="http://schemas.openxmlformats.org/officeDocument/2006/relationships/image"/><Relationship Id="rId3" Target="../media/image18.svg" Type="http://schemas.openxmlformats.org/officeDocument/2006/relationships/image"/><Relationship Id="rId4" Target="../media/image33.png" Type="http://schemas.openxmlformats.org/officeDocument/2006/relationships/image"/><Relationship Id="rId5" Target="../media/image34.svg" Type="http://schemas.openxmlformats.org/officeDocument/2006/relationships/image"/><Relationship Id="rId6" Target="../media/image187.png" Type="http://schemas.openxmlformats.org/officeDocument/2006/relationships/image"/><Relationship Id="rId7" Target="../media/image188.png" Type="http://schemas.openxmlformats.org/officeDocument/2006/relationships/image"/><Relationship Id="rId8" Target="../media/image189.png" Type="http://schemas.openxmlformats.org/officeDocument/2006/relationships/image"/><Relationship Id="rId9" Target="../media/image190.png" Type="http://schemas.openxmlformats.org/officeDocument/2006/relationships/image"/></Relationships>
</file>

<file path=ppt/slides/_rels/slide28.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98.png" Type="http://schemas.openxmlformats.org/officeDocument/2006/relationships/image"/><Relationship Id="rId11" Target="../media/image199.svg" Type="http://schemas.openxmlformats.org/officeDocument/2006/relationships/image"/><Relationship Id="rId2" Target="../media/image3.png" Type="http://schemas.openxmlformats.org/officeDocument/2006/relationships/image"/><Relationship Id="rId3" Target="../media/image4.svg" Type="http://schemas.openxmlformats.org/officeDocument/2006/relationships/image"/><Relationship Id="rId4" Target="../media/image7.png" Type="http://schemas.openxmlformats.org/officeDocument/2006/relationships/image"/><Relationship Id="rId5" Target="../media/image8.svg" Type="http://schemas.openxmlformats.org/officeDocument/2006/relationships/image"/><Relationship Id="rId6" Target="../media/image21.png" Type="http://schemas.openxmlformats.org/officeDocument/2006/relationships/image"/><Relationship Id="rId7" Target="../media/image22.svg" Type="http://schemas.openxmlformats.org/officeDocument/2006/relationships/image"/><Relationship Id="rId8" Target="../media/image196.png" Type="http://schemas.openxmlformats.org/officeDocument/2006/relationships/image"/><Relationship Id="rId9" Target="../media/image197.png" Type="http://schemas.openxmlformats.org/officeDocument/2006/relationships/image"/></Relationships>
</file>

<file path=ppt/slides/_rels/slide29.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06.png" Type="http://schemas.openxmlformats.org/officeDocument/2006/relationships/image"/><Relationship Id="rId11" Target="../media/image207.svg" Type="http://schemas.openxmlformats.org/officeDocument/2006/relationships/image"/><Relationship Id="rId12" Target="../media/image208.png" Type="http://schemas.openxmlformats.org/officeDocument/2006/relationships/image"/><Relationship Id="rId13" Target="../media/image209.svg" Type="http://schemas.openxmlformats.org/officeDocument/2006/relationships/image"/><Relationship Id="rId2" Target="../media/image17.png" Type="http://schemas.openxmlformats.org/officeDocument/2006/relationships/image"/><Relationship Id="rId3" Target="../media/image18.svg" Type="http://schemas.openxmlformats.org/officeDocument/2006/relationships/image"/><Relationship Id="rId4" Target="../media/image200.png" Type="http://schemas.openxmlformats.org/officeDocument/2006/relationships/image"/><Relationship Id="rId5" Target="../media/image201.png" Type="http://schemas.openxmlformats.org/officeDocument/2006/relationships/image"/><Relationship Id="rId6" Target="../media/image202.svg" Type="http://schemas.openxmlformats.org/officeDocument/2006/relationships/image"/><Relationship Id="rId7" Target="../media/image203.png" Type="http://schemas.openxmlformats.org/officeDocument/2006/relationships/image"/><Relationship Id="rId8" Target="../media/image204.png" Type="http://schemas.openxmlformats.org/officeDocument/2006/relationships/image"/><Relationship Id="rId9" Target="../media/image205.sv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5.png" Type="http://schemas.openxmlformats.org/officeDocument/2006/relationships/image"/><Relationship Id="rId11" Target="../media/image36.svg" Type="http://schemas.openxmlformats.org/officeDocument/2006/relationships/image"/><Relationship Id="rId12" Target="../media/image37.png" Type="http://schemas.openxmlformats.org/officeDocument/2006/relationships/image"/><Relationship Id="rId13" Target="../media/image38.png" Type="http://schemas.openxmlformats.org/officeDocument/2006/relationships/image"/><Relationship Id="rId14" Target="../media/image39.png" Type="http://schemas.openxmlformats.org/officeDocument/2006/relationships/image"/><Relationship Id="rId15" Target="../media/image40.svg" Type="http://schemas.openxmlformats.org/officeDocument/2006/relationships/image"/><Relationship Id="rId2" Target="../media/image7.png" Type="http://schemas.openxmlformats.org/officeDocument/2006/relationships/image"/><Relationship Id="rId3" Target="../media/image8.svg" Type="http://schemas.openxmlformats.org/officeDocument/2006/relationships/image"/><Relationship Id="rId4" Target="../media/image11.png" Type="http://schemas.openxmlformats.org/officeDocument/2006/relationships/image"/><Relationship Id="rId5" Target="../media/image12.svg" Type="http://schemas.openxmlformats.org/officeDocument/2006/relationships/image"/><Relationship Id="rId6" Target="../media/image17.png" Type="http://schemas.openxmlformats.org/officeDocument/2006/relationships/image"/><Relationship Id="rId7" Target="../media/image18.svg" Type="http://schemas.openxmlformats.org/officeDocument/2006/relationships/image"/><Relationship Id="rId8" Target="../media/image33.png" Type="http://schemas.openxmlformats.org/officeDocument/2006/relationships/image"/><Relationship Id="rId9" Target="../media/image34.svg" Type="http://schemas.openxmlformats.org/officeDocument/2006/relationships/image"/></Relationships>
</file>

<file path=ppt/slides/_rels/slide30.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14.svg" Type="http://schemas.openxmlformats.org/officeDocument/2006/relationships/image"/><Relationship Id="rId2" Target="../media/image3.png" Type="http://schemas.openxmlformats.org/officeDocument/2006/relationships/image"/><Relationship Id="rId3" Target="../media/image4.svg" Type="http://schemas.openxmlformats.org/officeDocument/2006/relationships/image"/><Relationship Id="rId4" Target="../media/image210.png" Type="http://schemas.openxmlformats.org/officeDocument/2006/relationships/image"/><Relationship Id="rId5" Target="../media/image211.png" Type="http://schemas.openxmlformats.org/officeDocument/2006/relationships/image"/><Relationship Id="rId6" Target="../media/image212.svg" Type="http://schemas.openxmlformats.org/officeDocument/2006/relationships/image"/><Relationship Id="rId7" Target="../media/image78.png" Type="http://schemas.openxmlformats.org/officeDocument/2006/relationships/image"/><Relationship Id="rId8" Target="../media/image79.svg" Type="http://schemas.openxmlformats.org/officeDocument/2006/relationships/image"/><Relationship Id="rId9" Target="../media/image213.png" Type="http://schemas.openxmlformats.org/officeDocument/2006/relationships/image"/></Relationships>
</file>

<file path=ppt/slides/_rels/slide31.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19.png" Type="http://schemas.openxmlformats.org/officeDocument/2006/relationships/image"/><Relationship Id="rId11" Target="../media/image220.svg" Type="http://schemas.openxmlformats.org/officeDocument/2006/relationships/image"/><Relationship Id="rId12" Target="../media/image221.png" Type="http://schemas.openxmlformats.org/officeDocument/2006/relationships/image"/><Relationship Id="rId13" Target="../media/image222.svg" Type="http://schemas.openxmlformats.org/officeDocument/2006/relationships/image"/><Relationship Id="rId14" Target="../media/image223.png" Type="http://schemas.openxmlformats.org/officeDocument/2006/relationships/image"/><Relationship Id="rId2" Target="../media/image17.png" Type="http://schemas.openxmlformats.org/officeDocument/2006/relationships/image"/><Relationship Id="rId3" Target="../media/image18.svg" Type="http://schemas.openxmlformats.org/officeDocument/2006/relationships/image"/><Relationship Id="rId4" Target="../media/image33.png" Type="http://schemas.openxmlformats.org/officeDocument/2006/relationships/image"/><Relationship Id="rId5" Target="../media/image34.svg" Type="http://schemas.openxmlformats.org/officeDocument/2006/relationships/image"/><Relationship Id="rId6" Target="../media/image215.png" Type="http://schemas.openxmlformats.org/officeDocument/2006/relationships/image"/><Relationship Id="rId7" Target="../media/image216.svg" Type="http://schemas.openxmlformats.org/officeDocument/2006/relationships/image"/><Relationship Id="rId8" Target="../media/image217.png" Type="http://schemas.openxmlformats.org/officeDocument/2006/relationships/image"/><Relationship Id="rId9" Target="../media/image218.png" Type="http://schemas.openxmlformats.org/officeDocument/2006/relationships/image"/></Relationships>
</file>

<file path=ppt/slides/_rels/slide32.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28.svg" Type="http://schemas.openxmlformats.org/officeDocument/2006/relationships/image"/><Relationship Id="rId11" Target="../media/image229.png" Type="http://schemas.openxmlformats.org/officeDocument/2006/relationships/image"/><Relationship Id="rId12" Target="../media/image230.svg" Type="http://schemas.openxmlformats.org/officeDocument/2006/relationships/image"/><Relationship Id="rId13" Target="../media/image231.png" Type="http://schemas.openxmlformats.org/officeDocument/2006/relationships/image"/><Relationship Id="rId14" Target="../media/image232.svg" Type="http://schemas.openxmlformats.org/officeDocument/2006/relationships/image"/><Relationship Id="rId2" Target="../media/image7.png" Type="http://schemas.openxmlformats.org/officeDocument/2006/relationships/image"/><Relationship Id="rId3" Target="../media/image8.svg" Type="http://schemas.openxmlformats.org/officeDocument/2006/relationships/image"/><Relationship Id="rId4" Target="../media/image21.png" Type="http://schemas.openxmlformats.org/officeDocument/2006/relationships/image"/><Relationship Id="rId5" Target="../media/image22.svg" Type="http://schemas.openxmlformats.org/officeDocument/2006/relationships/image"/><Relationship Id="rId6" Target="../media/image224.png" Type="http://schemas.openxmlformats.org/officeDocument/2006/relationships/image"/><Relationship Id="rId7" Target="../media/image225.png" Type="http://schemas.openxmlformats.org/officeDocument/2006/relationships/image"/><Relationship Id="rId8" Target="../media/image226.svg" Type="http://schemas.openxmlformats.org/officeDocument/2006/relationships/image"/><Relationship Id="rId9" Target="../media/image227.png" Type="http://schemas.openxmlformats.org/officeDocument/2006/relationships/image"/></Relationships>
</file>

<file path=ppt/slides/_rels/slide3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7.png" Type="http://schemas.openxmlformats.org/officeDocument/2006/relationships/image"/><Relationship Id="rId3" Target="../media/image18.svg" Type="http://schemas.openxmlformats.org/officeDocument/2006/relationships/image"/><Relationship Id="rId4" Target="../media/image233.png" Type="http://schemas.openxmlformats.org/officeDocument/2006/relationships/image"/><Relationship Id="rId5" Target="../media/image234.png" Type="http://schemas.openxmlformats.org/officeDocument/2006/relationships/image"/><Relationship Id="rId6" Target="../media/image235.svg" Type="http://schemas.openxmlformats.org/officeDocument/2006/relationships/image"/><Relationship Id="rId7" Target="../media/image236.png" Type="http://schemas.openxmlformats.org/officeDocument/2006/relationships/image"/></Relationships>
</file>

<file path=ppt/slides/_rels/slide34.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41.png" Type="http://schemas.openxmlformats.org/officeDocument/2006/relationships/image"/><Relationship Id="rId11" Target="../media/image242.png" Type="http://schemas.openxmlformats.org/officeDocument/2006/relationships/image"/><Relationship Id="rId12" Target="../media/image243.svg" Type="http://schemas.openxmlformats.org/officeDocument/2006/relationships/image"/><Relationship Id="rId13" Target="../media/image244.png" Type="http://schemas.openxmlformats.org/officeDocument/2006/relationships/image"/><Relationship Id="rId2" Target="../media/image237.png" Type="http://schemas.openxmlformats.org/officeDocument/2006/relationships/image"/><Relationship Id="rId3" Target="../media/image238.svg" Type="http://schemas.openxmlformats.org/officeDocument/2006/relationships/image"/><Relationship Id="rId4" Target="../media/image3.png" Type="http://schemas.openxmlformats.org/officeDocument/2006/relationships/image"/><Relationship Id="rId5" Target="../media/image4.svg" Type="http://schemas.openxmlformats.org/officeDocument/2006/relationships/image"/><Relationship Id="rId6" Target="../media/image78.png" Type="http://schemas.openxmlformats.org/officeDocument/2006/relationships/image"/><Relationship Id="rId7" Target="../media/image79.svg" Type="http://schemas.openxmlformats.org/officeDocument/2006/relationships/image"/><Relationship Id="rId8" Target="../media/image239.png" Type="http://schemas.openxmlformats.org/officeDocument/2006/relationships/image"/><Relationship Id="rId9" Target="../media/image240.svg" Type="http://schemas.openxmlformats.org/officeDocument/2006/relationships/image"/></Relationships>
</file>

<file path=ppt/slides/_rels/slide35.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49.png" Type="http://schemas.openxmlformats.org/officeDocument/2006/relationships/image"/><Relationship Id="rId11" Target="../media/image250.svg" Type="http://schemas.openxmlformats.org/officeDocument/2006/relationships/image"/><Relationship Id="rId12" Target="../media/image251.png" Type="http://schemas.openxmlformats.org/officeDocument/2006/relationships/image"/><Relationship Id="rId13" Target="../media/image252.png" Type="http://schemas.openxmlformats.org/officeDocument/2006/relationships/image"/><Relationship Id="rId2" Target="../media/image17.png" Type="http://schemas.openxmlformats.org/officeDocument/2006/relationships/image"/><Relationship Id="rId3" Target="../media/image18.svg" Type="http://schemas.openxmlformats.org/officeDocument/2006/relationships/image"/><Relationship Id="rId4" Target="../media/image33.png" Type="http://schemas.openxmlformats.org/officeDocument/2006/relationships/image"/><Relationship Id="rId5" Target="../media/image34.svg" Type="http://schemas.openxmlformats.org/officeDocument/2006/relationships/image"/><Relationship Id="rId6" Target="../media/image245.png" Type="http://schemas.openxmlformats.org/officeDocument/2006/relationships/image"/><Relationship Id="rId7" Target="../media/image246.svg" Type="http://schemas.openxmlformats.org/officeDocument/2006/relationships/image"/><Relationship Id="rId8" Target="../media/image247.png" Type="http://schemas.openxmlformats.org/officeDocument/2006/relationships/image"/><Relationship Id="rId9" Target="../media/image248.svg" Type="http://schemas.openxmlformats.org/officeDocument/2006/relationships/image"/></Relationships>
</file>

<file path=ppt/slides/_rels/slide36.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55.svg" Type="http://schemas.openxmlformats.org/officeDocument/2006/relationships/image"/><Relationship Id="rId11" Target="../media/image256.png" Type="http://schemas.openxmlformats.org/officeDocument/2006/relationships/image"/><Relationship Id="rId12" Target="../media/image257.png" Type="http://schemas.openxmlformats.org/officeDocument/2006/relationships/image"/><Relationship Id="rId13" Target="../media/image258.png" Type="http://schemas.openxmlformats.org/officeDocument/2006/relationships/image"/><Relationship Id="rId2" Target="../media/image7.png" Type="http://schemas.openxmlformats.org/officeDocument/2006/relationships/image"/><Relationship Id="rId3" Target="../media/image8.svg" Type="http://schemas.openxmlformats.org/officeDocument/2006/relationships/image"/><Relationship Id="rId4" Target="../media/image227.png" Type="http://schemas.openxmlformats.org/officeDocument/2006/relationships/image"/><Relationship Id="rId5" Target="../media/image228.svg" Type="http://schemas.openxmlformats.org/officeDocument/2006/relationships/image"/><Relationship Id="rId6" Target="../media/image253.png" Type="http://schemas.openxmlformats.org/officeDocument/2006/relationships/image"/><Relationship Id="rId7" Target="../media/image35.png" Type="http://schemas.openxmlformats.org/officeDocument/2006/relationships/image"/><Relationship Id="rId8" Target="../media/image36.svg" Type="http://schemas.openxmlformats.org/officeDocument/2006/relationships/image"/><Relationship Id="rId9" Target="../media/image254.png" Type="http://schemas.openxmlformats.org/officeDocument/2006/relationships/image"/></Relationships>
</file>

<file path=ppt/slides/_rels/slide37.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63.png" Type="http://schemas.openxmlformats.org/officeDocument/2006/relationships/image"/><Relationship Id="rId11" Target="../media/image264.svg" Type="http://schemas.openxmlformats.org/officeDocument/2006/relationships/image"/><Relationship Id="rId2" Target="../media/image17.png" Type="http://schemas.openxmlformats.org/officeDocument/2006/relationships/image"/><Relationship Id="rId3" Target="../media/image18.svg" Type="http://schemas.openxmlformats.org/officeDocument/2006/relationships/image"/><Relationship Id="rId4" Target="../media/image259.png" Type="http://schemas.openxmlformats.org/officeDocument/2006/relationships/image"/><Relationship Id="rId5" Target="../media/image260.png" Type="http://schemas.openxmlformats.org/officeDocument/2006/relationships/image"/><Relationship Id="rId6" Target="../media/image33.png" Type="http://schemas.openxmlformats.org/officeDocument/2006/relationships/image"/><Relationship Id="rId7" Target="../media/image34.svg" Type="http://schemas.openxmlformats.org/officeDocument/2006/relationships/image"/><Relationship Id="rId8" Target="../media/image261.png" Type="http://schemas.openxmlformats.org/officeDocument/2006/relationships/image"/><Relationship Id="rId9" Target="../media/image262.svg" Type="http://schemas.openxmlformats.org/officeDocument/2006/relationships/image"/></Relationships>
</file>

<file path=ppt/slides/_rels/slide38.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65.png" Type="http://schemas.openxmlformats.org/officeDocument/2006/relationships/image"/><Relationship Id="rId11" Target="../media/image125.png" Type="http://schemas.openxmlformats.org/officeDocument/2006/relationships/image"/><Relationship Id="rId12" Target="../media/image126.svg" Type="http://schemas.openxmlformats.org/officeDocument/2006/relationships/image"/><Relationship Id="rId2" Target="../media/image237.png" Type="http://schemas.openxmlformats.org/officeDocument/2006/relationships/image"/><Relationship Id="rId3" Target="../media/image238.svg" Type="http://schemas.openxmlformats.org/officeDocument/2006/relationships/image"/><Relationship Id="rId4" Target="../media/image3.png" Type="http://schemas.openxmlformats.org/officeDocument/2006/relationships/image"/><Relationship Id="rId5" Target="../media/image4.svg" Type="http://schemas.openxmlformats.org/officeDocument/2006/relationships/image"/><Relationship Id="rId6" Target="../media/image78.png" Type="http://schemas.openxmlformats.org/officeDocument/2006/relationships/image"/><Relationship Id="rId7" Target="../media/image79.svg" Type="http://schemas.openxmlformats.org/officeDocument/2006/relationships/image"/><Relationship Id="rId8" Target="../media/image239.png" Type="http://schemas.openxmlformats.org/officeDocument/2006/relationships/image"/><Relationship Id="rId9" Target="../media/image240.svg" Type="http://schemas.openxmlformats.org/officeDocument/2006/relationships/image"/></Relationships>
</file>

<file path=ppt/slides/_rels/slide39.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68.png" Type="http://schemas.openxmlformats.org/officeDocument/2006/relationships/image"/><Relationship Id="rId11" Target="../media/image269.svg" Type="http://schemas.openxmlformats.org/officeDocument/2006/relationships/image"/><Relationship Id="rId2" Target="../media/image17.png" Type="http://schemas.openxmlformats.org/officeDocument/2006/relationships/image"/><Relationship Id="rId3" Target="../media/image18.svg" Type="http://schemas.openxmlformats.org/officeDocument/2006/relationships/image"/><Relationship Id="rId4" Target="../media/image33.png" Type="http://schemas.openxmlformats.org/officeDocument/2006/relationships/image"/><Relationship Id="rId5" Target="../media/image34.svg" Type="http://schemas.openxmlformats.org/officeDocument/2006/relationships/image"/><Relationship Id="rId6" Target="../media/image249.png" Type="http://schemas.openxmlformats.org/officeDocument/2006/relationships/image"/><Relationship Id="rId7" Target="../media/image250.svg" Type="http://schemas.openxmlformats.org/officeDocument/2006/relationships/image"/><Relationship Id="rId8" Target="../media/image266.png" Type="http://schemas.openxmlformats.org/officeDocument/2006/relationships/image"/><Relationship Id="rId9" Target="../media/image267.pn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43.svg" Type="http://schemas.openxmlformats.org/officeDocument/2006/relationships/image"/><Relationship Id="rId2" Target="../media/image3.png" Type="http://schemas.openxmlformats.org/officeDocument/2006/relationships/image"/><Relationship Id="rId3" Target="../media/image4.svg" Type="http://schemas.openxmlformats.org/officeDocument/2006/relationships/image"/><Relationship Id="rId4" Target="../media/image7.png" Type="http://schemas.openxmlformats.org/officeDocument/2006/relationships/image"/><Relationship Id="rId5" Target="../media/image8.svg" Type="http://schemas.openxmlformats.org/officeDocument/2006/relationships/image"/><Relationship Id="rId6" Target="../media/image21.png" Type="http://schemas.openxmlformats.org/officeDocument/2006/relationships/image"/><Relationship Id="rId7" Target="../media/image22.svg" Type="http://schemas.openxmlformats.org/officeDocument/2006/relationships/image"/><Relationship Id="rId8" Target="../media/image41.png" Type="http://schemas.openxmlformats.org/officeDocument/2006/relationships/image"/><Relationship Id="rId9" Target="../media/image42.png" Type="http://schemas.openxmlformats.org/officeDocument/2006/relationships/image"/></Relationships>
</file>

<file path=ppt/slides/_rels/slide4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7.png" Type="http://schemas.openxmlformats.org/officeDocument/2006/relationships/image"/><Relationship Id="rId3" Target="../media/image8.svg" Type="http://schemas.openxmlformats.org/officeDocument/2006/relationships/image"/><Relationship Id="rId4" Target="../media/image227.png" Type="http://schemas.openxmlformats.org/officeDocument/2006/relationships/image"/><Relationship Id="rId5" Target="../media/image228.svg" Type="http://schemas.openxmlformats.org/officeDocument/2006/relationships/image"/><Relationship Id="rId6" Target="../media/image35.png" Type="http://schemas.openxmlformats.org/officeDocument/2006/relationships/image"/><Relationship Id="rId7" Target="../media/image36.svg" Type="http://schemas.openxmlformats.org/officeDocument/2006/relationships/image"/><Relationship Id="rId8" Target="../media/image270.png" Type="http://schemas.openxmlformats.org/officeDocument/2006/relationships/image"/><Relationship Id="rId9" Target="../media/image271.png" Type="http://schemas.openxmlformats.org/officeDocument/2006/relationships/image"/></Relationships>
</file>

<file path=ppt/slides/_rels/slide4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7.png" Type="http://schemas.openxmlformats.org/officeDocument/2006/relationships/image"/><Relationship Id="rId3" Target="../media/image18.svg" Type="http://schemas.openxmlformats.org/officeDocument/2006/relationships/image"/><Relationship Id="rId4" Target="../media/image33.png" Type="http://schemas.openxmlformats.org/officeDocument/2006/relationships/image"/><Relationship Id="rId5" Target="../media/image34.svg" Type="http://schemas.openxmlformats.org/officeDocument/2006/relationships/image"/><Relationship Id="rId6" Target="../media/image261.png" Type="http://schemas.openxmlformats.org/officeDocument/2006/relationships/image"/><Relationship Id="rId7" Target="../media/image262.svg" Type="http://schemas.openxmlformats.org/officeDocument/2006/relationships/image"/><Relationship Id="rId8" Target="../media/image272.png" Type="http://schemas.openxmlformats.org/officeDocument/2006/relationships/image"/><Relationship Id="rId9" Target="../media/image273.png" Type="http://schemas.openxmlformats.org/officeDocument/2006/relationships/image"/></Relationships>
</file>

<file path=ppt/slides/_rels/slide42.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25.png" Type="http://schemas.openxmlformats.org/officeDocument/2006/relationships/image"/><Relationship Id="rId11" Target="../media/image126.svg" Type="http://schemas.openxmlformats.org/officeDocument/2006/relationships/image"/><Relationship Id="rId12" Target="../media/image274.png" Type="http://schemas.openxmlformats.org/officeDocument/2006/relationships/image"/><Relationship Id="rId2" Target="../media/image237.png" Type="http://schemas.openxmlformats.org/officeDocument/2006/relationships/image"/><Relationship Id="rId3" Target="../media/image238.svg" Type="http://schemas.openxmlformats.org/officeDocument/2006/relationships/image"/><Relationship Id="rId4" Target="../media/image3.png" Type="http://schemas.openxmlformats.org/officeDocument/2006/relationships/image"/><Relationship Id="rId5" Target="../media/image4.svg" Type="http://schemas.openxmlformats.org/officeDocument/2006/relationships/image"/><Relationship Id="rId6" Target="../media/image78.png" Type="http://schemas.openxmlformats.org/officeDocument/2006/relationships/image"/><Relationship Id="rId7" Target="../media/image79.svg" Type="http://schemas.openxmlformats.org/officeDocument/2006/relationships/image"/><Relationship Id="rId8" Target="../media/image239.png" Type="http://schemas.openxmlformats.org/officeDocument/2006/relationships/image"/><Relationship Id="rId9" Target="../media/image240.svg" Type="http://schemas.openxmlformats.org/officeDocument/2006/relationships/image"/></Relationships>
</file>

<file path=ppt/slides/_rels/slide43.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75.png" Type="http://schemas.openxmlformats.org/officeDocument/2006/relationships/image"/><Relationship Id="rId11" Target="../media/image276.png" Type="http://schemas.openxmlformats.org/officeDocument/2006/relationships/image"/><Relationship Id="rId2" Target="../media/image17.png" Type="http://schemas.openxmlformats.org/officeDocument/2006/relationships/image"/><Relationship Id="rId3" Target="../media/image18.svg" Type="http://schemas.openxmlformats.org/officeDocument/2006/relationships/image"/><Relationship Id="rId4" Target="../media/image33.png" Type="http://schemas.openxmlformats.org/officeDocument/2006/relationships/image"/><Relationship Id="rId5" Target="../media/image34.svg" Type="http://schemas.openxmlformats.org/officeDocument/2006/relationships/image"/><Relationship Id="rId6" Target="../media/image249.png" Type="http://schemas.openxmlformats.org/officeDocument/2006/relationships/image"/><Relationship Id="rId7" Target="../media/image250.svg" Type="http://schemas.openxmlformats.org/officeDocument/2006/relationships/image"/><Relationship Id="rId8" Target="../media/image268.png" Type="http://schemas.openxmlformats.org/officeDocument/2006/relationships/image"/><Relationship Id="rId9" Target="../media/image269.svg" Type="http://schemas.openxmlformats.org/officeDocument/2006/relationships/image"/></Relationships>
</file>

<file path=ppt/slides/_rels/slide4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7.png" Type="http://schemas.openxmlformats.org/officeDocument/2006/relationships/image"/><Relationship Id="rId3" Target="../media/image8.svg" Type="http://schemas.openxmlformats.org/officeDocument/2006/relationships/image"/><Relationship Id="rId4" Target="../media/image227.png" Type="http://schemas.openxmlformats.org/officeDocument/2006/relationships/image"/><Relationship Id="rId5" Target="../media/image228.svg" Type="http://schemas.openxmlformats.org/officeDocument/2006/relationships/image"/><Relationship Id="rId6" Target="../media/image35.png" Type="http://schemas.openxmlformats.org/officeDocument/2006/relationships/image"/><Relationship Id="rId7" Target="../media/image36.svg" Type="http://schemas.openxmlformats.org/officeDocument/2006/relationships/image"/><Relationship Id="rId8" Target="../media/image277.png" Type="http://schemas.openxmlformats.org/officeDocument/2006/relationships/image"/><Relationship Id="rId9" Target="../media/image278.png" Type="http://schemas.openxmlformats.org/officeDocument/2006/relationships/image"/></Relationships>
</file>

<file path=ppt/slides/_rels/slide45.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83.png" Type="http://schemas.openxmlformats.org/officeDocument/2006/relationships/image"/><Relationship Id="rId11" Target="../media/image284.png" Type="http://schemas.openxmlformats.org/officeDocument/2006/relationships/image"/><Relationship Id="rId2" Target="../media/image17.png" Type="http://schemas.openxmlformats.org/officeDocument/2006/relationships/image"/><Relationship Id="rId3" Target="../media/image18.svg" Type="http://schemas.openxmlformats.org/officeDocument/2006/relationships/image"/><Relationship Id="rId4" Target="../media/image33.png" Type="http://schemas.openxmlformats.org/officeDocument/2006/relationships/image"/><Relationship Id="rId5" Target="../media/image34.svg" Type="http://schemas.openxmlformats.org/officeDocument/2006/relationships/image"/><Relationship Id="rId6" Target="../media/image279.png" Type="http://schemas.openxmlformats.org/officeDocument/2006/relationships/image"/><Relationship Id="rId7" Target="../media/image280.svg" Type="http://schemas.openxmlformats.org/officeDocument/2006/relationships/image"/><Relationship Id="rId8" Target="../media/image281.png" Type="http://schemas.openxmlformats.org/officeDocument/2006/relationships/image"/><Relationship Id="rId9" Target="../media/image282.svg" Type="http://schemas.openxmlformats.org/officeDocument/2006/relationships/image"/></Relationships>
</file>

<file path=ppt/slides/_rels/slide46.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85.png" Type="http://schemas.openxmlformats.org/officeDocument/2006/relationships/image"/><Relationship Id="rId11" Target="../media/image286.png" Type="http://schemas.openxmlformats.org/officeDocument/2006/relationships/image"/><Relationship Id="rId12" Target="../media/image287.svg" Type="http://schemas.openxmlformats.org/officeDocument/2006/relationships/image"/><Relationship Id="rId2" Target="../media/image237.png" Type="http://schemas.openxmlformats.org/officeDocument/2006/relationships/image"/><Relationship Id="rId3" Target="../media/image238.svg" Type="http://schemas.openxmlformats.org/officeDocument/2006/relationships/image"/><Relationship Id="rId4" Target="../media/image3.png" Type="http://schemas.openxmlformats.org/officeDocument/2006/relationships/image"/><Relationship Id="rId5" Target="../media/image4.svg" Type="http://schemas.openxmlformats.org/officeDocument/2006/relationships/image"/><Relationship Id="rId6" Target="../media/image78.png" Type="http://schemas.openxmlformats.org/officeDocument/2006/relationships/image"/><Relationship Id="rId7" Target="../media/image79.svg" Type="http://schemas.openxmlformats.org/officeDocument/2006/relationships/image"/><Relationship Id="rId8" Target="../media/image125.png" Type="http://schemas.openxmlformats.org/officeDocument/2006/relationships/image"/><Relationship Id="rId9" Target="../media/image126.svg" Type="http://schemas.openxmlformats.org/officeDocument/2006/relationships/image"/></Relationships>
</file>

<file path=ppt/slides/_rels/slide47.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92.png" Type="http://schemas.openxmlformats.org/officeDocument/2006/relationships/image"/><Relationship Id="rId11" Target="../media/image293.png" Type="http://schemas.openxmlformats.org/officeDocument/2006/relationships/image"/><Relationship Id="rId2" Target="../media/image17.png" Type="http://schemas.openxmlformats.org/officeDocument/2006/relationships/image"/><Relationship Id="rId3" Target="../media/image18.svg" Type="http://schemas.openxmlformats.org/officeDocument/2006/relationships/image"/><Relationship Id="rId4" Target="../media/image33.png" Type="http://schemas.openxmlformats.org/officeDocument/2006/relationships/image"/><Relationship Id="rId5" Target="../media/image34.svg" Type="http://schemas.openxmlformats.org/officeDocument/2006/relationships/image"/><Relationship Id="rId6" Target="../media/image288.png" Type="http://schemas.openxmlformats.org/officeDocument/2006/relationships/image"/><Relationship Id="rId7" Target="../media/image289.svg" Type="http://schemas.openxmlformats.org/officeDocument/2006/relationships/image"/><Relationship Id="rId8" Target="../media/image290.png" Type="http://schemas.openxmlformats.org/officeDocument/2006/relationships/image"/><Relationship Id="rId9" Target="../media/image291.svg" Type="http://schemas.openxmlformats.org/officeDocument/2006/relationships/image"/></Relationships>
</file>

<file path=ppt/slides/_rels/slide48.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98.svg" Type="http://schemas.openxmlformats.org/officeDocument/2006/relationships/image"/><Relationship Id="rId2" Target="../media/image7.png" Type="http://schemas.openxmlformats.org/officeDocument/2006/relationships/image"/><Relationship Id="rId3" Target="../media/image8.svg" Type="http://schemas.openxmlformats.org/officeDocument/2006/relationships/image"/><Relationship Id="rId4" Target="../media/image35.png" Type="http://schemas.openxmlformats.org/officeDocument/2006/relationships/image"/><Relationship Id="rId5" Target="../media/image36.svg" Type="http://schemas.openxmlformats.org/officeDocument/2006/relationships/image"/><Relationship Id="rId6" Target="../media/image294.png" Type="http://schemas.openxmlformats.org/officeDocument/2006/relationships/image"/><Relationship Id="rId7" Target="../media/image295.png" Type="http://schemas.openxmlformats.org/officeDocument/2006/relationships/image"/><Relationship Id="rId8" Target="../media/image296.svg" Type="http://schemas.openxmlformats.org/officeDocument/2006/relationships/image"/><Relationship Id="rId9" Target="../media/image297.png" Type="http://schemas.openxmlformats.org/officeDocument/2006/relationships/image"/></Relationships>
</file>

<file path=ppt/slides/_rels/slide49.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03.png" Type="http://schemas.openxmlformats.org/officeDocument/2006/relationships/image"/><Relationship Id="rId11" Target="../media/image304.svg" Type="http://schemas.openxmlformats.org/officeDocument/2006/relationships/image"/><Relationship Id="rId2" Target="../media/image17.png" Type="http://schemas.openxmlformats.org/officeDocument/2006/relationships/image"/><Relationship Id="rId3" Target="../media/image18.svg" Type="http://schemas.openxmlformats.org/officeDocument/2006/relationships/image"/><Relationship Id="rId4" Target="../media/image33.png" Type="http://schemas.openxmlformats.org/officeDocument/2006/relationships/image"/><Relationship Id="rId5" Target="../media/image34.svg" Type="http://schemas.openxmlformats.org/officeDocument/2006/relationships/image"/><Relationship Id="rId6" Target="../media/image299.png" Type="http://schemas.openxmlformats.org/officeDocument/2006/relationships/image"/><Relationship Id="rId7" Target="../media/image300.png" Type="http://schemas.openxmlformats.org/officeDocument/2006/relationships/image"/><Relationship Id="rId8" Target="../media/image301.png" Type="http://schemas.openxmlformats.org/officeDocument/2006/relationships/image"/><Relationship Id="rId9" Target="../media/image302.sv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46.png" Type="http://schemas.openxmlformats.org/officeDocument/2006/relationships/image"/><Relationship Id="rId11" Target="../media/image47.svg" Type="http://schemas.openxmlformats.org/officeDocument/2006/relationships/image"/><Relationship Id="rId12" Target="../media/image48.png" Type="http://schemas.openxmlformats.org/officeDocument/2006/relationships/image"/><Relationship Id="rId13" Target="../media/image49.svg" Type="http://schemas.openxmlformats.org/officeDocument/2006/relationships/image"/><Relationship Id="rId2" Target="../media/image33.png" Type="http://schemas.openxmlformats.org/officeDocument/2006/relationships/image"/><Relationship Id="rId3" Target="../media/image34.svg" Type="http://schemas.openxmlformats.org/officeDocument/2006/relationships/image"/><Relationship Id="rId4" Target="../media/image35.png" Type="http://schemas.openxmlformats.org/officeDocument/2006/relationships/image"/><Relationship Id="rId5" Target="../media/image36.svg" Type="http://schemas.openxmlformats.org/officeDocument/2006/relationships/image"/><Relationship Id="rId6" Target="../media/image7.png" Type="http://schemas.openxmlformats.org/officeDocument/2006/relationships/image"/><Relationship Id="rId7" Target="../media/image8.svg" Type="http://schemas.openxmlformats.org/officeDocument/2006/relationships/image"/><Relationship Id="rId8" Target="../media/image44.png" Type="http://schemas.openxmlformats.org/officeDocument/2006/relationships/image"/><Relationship Id="rId9" Target="../media/image45.png" Type="http://schemas.openxmlformats.org/officeDocument/2006/relationships/image"/></Relationships>
</file>

<file path=ppt/slides/_rels/slide50.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05.png" Type="http://schemas.openxmlformats.org/officeDocument/2006/relationships/image"/><Relationship Id="rId11" Target="../media/image306.png" Type="http://schemas.openxmlformats.org/officeDocument/2006/relationships/image"/><Relationship Id="rId2" Target="../media/image3.png" Type="http://schemas.openxmlformats.org/officeDocument/2006/relationships/image"/><Relationship Id="rId3" Target="../media/image4.svg" Type="http://schemas.openxmlformats.org/officeDocument/2006/relationships/image"/><Relationship Id="rId4" Target="../media/image78.png" Type="http://schemas.openxmlformats.org/officeDocument/2006/relationships/image"/><Relationship Id="rId5" Target="../media/image79.svg" Type="http://schemas.openxmlformats.org/officeDocument/2006/relationships/image"/><Relationship Id="rId6" Target="../media/image239.png" Type="http://schemas.openxmlformats.org/officeDocument/2006/relationships/image"/><Relationship Id="rId7" Target="../media/image240.svg" Type="http://schemas.openxmlformats.org/officeDocument/2006/relationships/image"/><Relationship Id="rId8" Target="../media/image125.png" Type="http://schemas.openxmlformats.org/officeDocument/2006/relationships/image"/><Relationship Id="rId9" Target="../media/image126.svg" Type="http://schemas.openxmlformats.org/officeDocument/2006/relationships/image"/></Relationships>
</file>

<file path=ppt/slides/_rels/slide51.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07.png" Type="http://schemas.openxmlformats.org/officeDocument/2006/relationships/image"/><Relationship Id="rId11" Target="../media/image308.png" Type="http://schemas.openxmlformats.org/officeDocument/2006/relationships/image"/><Relationship Id="rId12" Target="../media/image309.png" Type="http://schemas.openxmlformats.org/officeDocument/2006/relationships/image"/><Relationship Id="rId13" Target="../media/image310.svg" Type="http://schemas.openxmlformats.org/officeDocument/2006/relationships/image"/><Relationship Id="rId2" Target="../media/image17.png" Type="http://schemas.openxmlformats.org/officeDocument/2006/relationships/image"/><Relationship Id="rId3" Target="../media/image18.svg" Type="http://schemas.openxmlformats.org/officeDocument/2006/relationships/image"/><Relationship Id="rId4" Target="../media/image33.png" Type="http://schemas.openxmlformats.org/officeDocument/2006/relationships/image"/><Relationship Id="rId5" Target="../media/image34.svg" Type="http://schemas.openxmlformats.org/officeDocument/2006/relationships/image"/><Relationship Id="rId6" Target="../media/image249.png" Type="http://schemas.openxmlformats.org/officeDocument/2006/relationships/image"/><Relationship Id="rId7" Target="../media/image250.svg" Type="http://schemas.openxmlformats.org/officeDocument/2006/relationships/image"/><Relationship Id="rId8" Target="../media/image268.png" Type="http://schemas.openxmlformats.org/officeDocument/2006/relationships/image"/><Relationship Id="rId9" Target="../media/image269.svg" Type="http://schemas.openxmlformats.org/officeDocument/2006/relationships/image"/></Relationships>
</file>

<file path=ppt/slides/_rels/slide52.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13.png" Type="http://schemas.openxmlformats.org/officeDocument/2006/relationships/image"/><Relationship Id="rId11" Target="../media/image314.svg" Type="http://schemas.openxmlformats.org/officeDocument/2006/relationships/image"/><Relationship Id="rId12" Target="../media/image315.png" Type="http://schemas.openxmlformats.org/officeDocument/2006/relationships/image"/><Relationship Id="rId13" Target="../media/image316.svg" Type="http://schemas.openxmlformats.org/officeDocument/2006/relationships/image"/><Relationship Id="rId14" Target="../media/image317.png" Type="http://schemas.openxmlformats.org/officeDocument/2006/relationships/image"/><Relationship Id="rId15" Target="../media/image318.png" Type="http://schemas.openxmlformats.org/officeDocument/2006/relationships/image"/><Relationship Id="rId16" Target="../media/image319.svg" Type="http://schemas.openxmlformats.org/officeDocument/2006/relationships/image"/><Relationship Id="rId17" Target="../media/image320.png" Type="http://schemas.openxmlformats.org/officeDocument/2006/relationships/image"/><Relationship Id="rId18" Target="../media/image321.svg" Type="http://schemas.openxmlformats.org/officeDocument/2006/relationships/image"/><Relationship Id="rId19" Target="../media/image322.png" Type="http://schemas.openxmlformats.org/officeDocument/2006/relationships/image"/><Relationship Id="rId2" Target="../media/image7.png" Type="http://schemas.openxmlformats.org/officeDocument/2006/relationships/image"/><Relationship Id="rId3" Target="../media/image8.svg" Type="http://schemas.openxmlformats.org/officeDocument/2006/relationships/image"/><Relationship Id="rId4" Target="../media/image227.png" Type="http://schemas.openxmlformats.org/officeDocument/2006/relationships/image"/><Relationship Id="rId5" Target="../media/image228.svg" Type="http://schemas.openxmlformats.org/officeDocument/2006/relationships/image"/><Relationship Id="rId6" Target="../media/image35.png" Type="http://schemas.openxmlformats.org/officeDocument/2006/relationships/image"/><Relationship Id="rId7" Target="../media/image36.svg" Type="http://schemas.openxmlformats.org/officeDocument/2006/relationships/image"/><Relationship Id="rId8" Target="../media/image311.png" Type="http://schemas.openxmlformats.org/officeDocument/2006/relationships/image"/><Relationship Id="rId9" Target="../media/image312.png" Type="http://schemas.openxmlformats.org/officeDocument/2006/relationships/image"/></Relationships>
</file>

<file path=ppt/slides/_rels/slide53.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27.png" Type="http://schemas.openxmlformats.org/officeDocument/2006/relationships/image"/><Relationship Id="rId11" Target="../media/image328.png" Type="http://schemas.openxmlformats.org/officeDocument/2006/relationships/image"/><Relationship Id="rId12" Target="../media/image329.svg" Type="http://schemas.openxmlformats.org/officeDocument/2006/relationships/image"/><Relationship Id="rId13" Target="../media/image330.png" Type="http://schemas.openxmlformats.org/officeDocument/2006/relationships/image"/><Relationship Id="rId14" Target="../media/image331.svg" Type="http://schemas.openxmlformats.org/officeDocument/2006/relationships/image"/><Relationship Id="rId15" Target="../media/image332.png" Type="http://schemas.openxmlformats.org/officeDocument/2006/relationships/image"/><Relationship Id="rId16" Target="../media/image333.png" Type="http://schemas.openxmlformats.org/officeDocument/2006/relationships/image"/><Relationship Id="rId17" Target="../media/image334.svg" Type="http://schemas.openxmlformats.org/officeDocument/2006/relationships/image"/><Relationship Id="rId18" Target="../media/image335.png" Type="http://schemas.openxmlformats.org/officeDocument/2006/relationships/image"/><Relationship Id="rId19" Target="../media/image336.svg" Type="http://schemas.openxmlformats.org/officeDocument/2006/relationships/image"/><Relationship Id="rId2" Target="../media/image33.png" Type="http://schemas.openxmlformats.org/officeDocument/2006/relationships/image"/><Relationship Id="rId3" Target="../media/image34.svg" Type="http://schemas.openxmlformats.org/officeDocument/2006/relationships/image"/><Relationship Id="rId4" Target="../media/image261.png" Type="http://schemas.openxmlformats.org/officeDocument/2006/relationships/image"/><Relationship Id="rId5" Target="../media/image262.svg" Type="http://schemas.openxmlformats.org/officeDocument/2006/relationships/image"/><Relationship Id="rId6" Target="../media/image323.png" Type="http://schemas.openxmlformats.org/officeDocument/2006/relationships/image"/><Relationship Id="rId7" Target="../media/image324.png" Type="http://schemas.openxmlformats.org/officeDocument/2006/relationships/image"/><Relationship Id="rId8" Target="../media/image325.png" Type="http://schemas.openxmlformats.org/officeDocument/2006/relationships/image"/><Relationship Id="rId9" Target="../media/image326.png" Type="http://schemas.openxmlformats.org/officeDocument/2006/relationships/image"/></Relationships>
</file>

<file path=ppt/slides/_rels/slide54.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37.png" Type="http://schemas.openxmlformats.org/officeDocument/2006/relationships/image"/><Relationship Id="rId11" Target="../media/image85.png" Type="http://schemas.openxmlformats.org/officeDocument/2006/relationships/image"/><Relationship Id="rId12" Target="../media/image86.svg" Type="http://schemas.openxmlformats.org/officeDocument/2006/relationships/image"/><Relationship Id="rId13" Target="../media/image338.png" Type="http://schemas.openxmlformats.org/officeDocument/2006/relationships/image"/><Relationship Id="rId2" Target="../media/image3.png" Type="http://schemas.openxmlformats.org/officeDocument/2006/relationships/image"/><Relationship Id="rId3" Target="../media/image4.svg" Type="http://schemas.openxmlformats.org/officeDocument/2006/relationships/image"/><Relationship Id="rId4" Target="../media/image78.png" Type="http://schemas.openxmlformats.org/officeDocument/2006/relationships/image"/><Relationship Id="rId5" Target="../media/image79.svg" Type="http://schemas.openxmlformats.org/officeDocument/2006/relationships/image"/><Relationship Id="rId6" Target="../media/image239.png" Type="http://schemas.openxmlformats.org/officeDocument/2006/relationships/image"/><Relationship Id="rId7" Target="../media/image240.svg" Type="http://schemas.openxmlformats.org/officeDocument/2006/relationships/image"/><Relationship Id="rId8" Target="../media/image125.png" Type="http://schemas.openxmlformats.org/officeDocument/2006/relationships/image"/><Relationship Id="rId9" Target="../media/image126.svg" Type="http://schemas.openxmlformats.org/officeDocument/2006/relationships/image"/></Relationships>
</file>

<file path=ppt/slides/_rels/slide55.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41.png" Type="http://schemas.openxmlformats.org/officeDocument/2006/relationships/image"/><Relationship Id="rId11" Target="../media/image342.svg" Type="http://schemas.openxmlformats.org/officeDocument/2006/relationships/image"/><Relationship Id="rId12" Target="../media/image343.png" Type="http://schemas.openxmlformats.org/officeDocument/2006/relationships/image"/><Relationship Id="rId13" Target="../media/image344.svg" Type="http://schemas.openxmlformats.org/officeDocument/2006/relationships/image"/><Relationship Id="rId14" Target="../media/image345.png" Type="http://schemas.openxmlformats.org/officeDocument/2006/relationships/image"/><Relationship Id="rId15" Target="../media/image346.svg" Type="http://schemas.openxmlformats.org/officeDocument/2006/relationships/image"/><Relationship Id="rId2" Target="../media/image17.png" Type="http://schemas.openxmlformats.org/officeDocument/2006/relationships/image"/><Relationship Id="rId3" Target="../media/image18.svg" Type="http://schemas.openxmlformats.org/officeDocument/2006/relationships/image"/><Relationship Id="rId4" Target="../media/image33.png" Type="http://schemas.openxmlformats.org/officeDocument/2006/relationships/image"/><Relationship Id="rId5" Target="../media/image34.svg" Type="http://schemas.openxmlformats.org/officeDocument/2006/relationships/image"/><Relationship Id="rId6" Target="../media/image249.png" Type="http://schemas.openxmlformats.org/officeDocument/2006/relationships/image"/><Relationship Id="rId7" Target="../media/image250.svg" Type="http://schemas.openxmlformats.org/officeDocument/2006/relationships/image"/><Relationship Id="rId8" Target="../media/image339.png" Type="http://schemas.openxmlformats.org/officeDocument/2006/relationships/image"/><Relationship Id="rId9" Target="../media/image340.png" Type="http://schemas.openxmlformats.org/officeDocument/2006/relationships/image"/></Relationships>
</file>

<file path=ppt/slides/_rels/slide56.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49.svg" Type="http://schemas.openxmlformats.org/officeDocument/2006/relationships/image"/><Relationship Id="rId11" Target="../media/image350.png" Type="http://schemas.openxmlformats.org/officeDocument/2006/relationships/image"/><Relationship Id="rId12" Target="../media/image351.svg" Type="http://schemas.openxmlformats.org/officeDocument/2006/relationships/image"/><Relationship Id="rId13" Target="../media/image352.png" Type="http://schemas.openxmlformats.org/officeDocument/2006/relationships/image"/><Relationship Id="rId14" Target="../media/image353.svg" Type="http://schemas.openxmlformats.org/officeDocument/2006/relationships/image"/><Relationship Id="rId2" Target="../media/image7.png" Type="http://schemas.openxmlformats.org/officeDocument/2006/relationships/image"/><Relationship Id="rId3" Target="../media/image8.svg" Type="http://schemas.openxmlformats.org/officeDocument/2006/relationships/image"/><Relationship Id="rId4" Target="../media/image227.png" Type="http://schemas.openxmlformats.org/officeDocument/2006/relationships/image"/><Relationship Id="rId5" Target="../media/image228.svg" Type="http://schemas.openxmlformats.org/officeDocument/2006/relationships/image"/><Relationship Id="rId6" Target="../media/image35.png" Type="http://schemas.openxmlformats.org/officeDocument/2006/relationships/image"/><Relationship Id="rId7" Target="../media/image36.svg" Type="http://schemas.openxmlformats.org/officeDocument/2006/relationships/image"/><Relationship Id="rId8" Target="../media/image347.png" Type="http://schemas.openxmlformats.org/officeDocument/2006/relationships/image"/><Relationship Id="rId9" Target="../media/image348.png" Type="http://schemas.openxmlformats.org/officeDocument/2006/relationships/image"/></Relationships>
</file>

<file path=ppt/slides/_rels/slide57.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56.png" Type="http://schemas.openxmlformats.org/officeDocument/2006/relationships/image"/><Relationship Id="rId11" Target="../media/image357.png" Type="http://schemas.openxmlformats.org/officeDocument/2006/relationships/image"/><Relationship Id="rId12" Target="../media/image358.svg" Type="http://schemas.openxmlformats.org/officeDocument/2006/relationships/image"/><Relationship Id="rId2" Target="../media/image17.png" Type="http://schemas.openxmlformats.org/officeDocument/2006/relationships/image"/><Relationship Id="rId3" Target="../media/image18.svg" Type="http://schemas.openxmlformats.org/officeDocument/2006/relationships/image"/><Relationship Id="rId4" Target="../media/image33.png" Type="http://schemas.openxmlformats.org/officeDocument/2006/relationships/image"/><Relationship Id="rId5" Target="../media/image34.svg" Type="http://schemas.openxmlformats.org/officeDocument/2006/relationships/image"/><Relationship Id="rId6" Target="../media/image35.png" Type="http://schemas.openxmlformats.org/officeDocument/2006/relationships/image"/><Relationship Id="rId7" Target="../media/image36.svg" Type="http://schemas.openxmlformats.org/officeDocument/2006/relationships/image"/><Relationship Id="rId8" Target="../media/image354.png" Type="http://schemas.openxmlformats.org/officeDocument/2006/relationships/image"/><Relationship Id="rId9" Target="../media/image355.png" Type="http://schemas.openxmlformats.org/officeDocument/2006/relationships/image"/></Relationships>
</file>

<file path=ppt/slides/_rels/slide58.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65.svg" Type="http://schemas.openxmlformats.org/officeDocument/2006/relationships/image"/><Relationship Id="rId11" Target="../media/image208.png" Type="http://schemas.openxmlformats.org/officeDocument/2006/relationships/image"/><Relationship Id="rId12" Target="../media/image209.svg" Type="http://schemas.openxmlformats.org/officeDocument/2006/relationships/image"/><Relationship Id="rId13" Target="../media/image366.png" Type="http://schemas.openxmlformats.org/officeDocument/2006/relationships/image"/><Relationship Id="rId14" Target="../media/image367.svg" Type="http://schemas.openxmlformats.org/officeDocument/2006/relationships/image"/><Relationship Id="rId15" Target="../media/image368.png" Type="http://schemas.openxmlformats.org/officeDocument/2006/relationships/image"/><Relationship Id="rId16" Target="../media/image369.svg" Type="http://schemas.openxmlformats.org/officeDocument/2006/relationships/image"/><Relationship Id="rId2" Target="../media/image3.png" Type="http://schemas.openxmlformats.org/officeDocument/2006/relationships/image"/><Relationship Id="rId3" Target="../media/image4.svg" Type="http://schemas.openxmlformats.org/officeDocument/2006/relationships/image"/><Relationship Id="rId4" Target="../media/image359.png" Type="http://schemas.openxmlformats.org/officeDocument/2006/relationships/image"/><Relationship Id="rId5" Target="../media/image360.png" Type="http://schemas.openxmlformats.org/officeDocument/2006/relationships/image"/><Relationship Id="rId6" Target="../media/image361.svg" Type="http://schemas.openxmlformats.org/officeDocument/2006/relationships/image"/><Relationship Id="rId7" Target="../media/image362.png" Type="http://schemas.openxmlformats.org/officeDocument/2006/relationships/image"/><Relationship Id="rId8" Target="../media/image363.svg" Type="http://schemas.openxmlformats.org/officeDocument/2006/relationships/image"/><Relationship Id="rId9" Target="../media/image364.png" Type="http://schemas.openxmlformats.org/officeDocument/2006/relationships/image"/></Relationships>
</file>

<file path=ppt/slides/_rels/slide59.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72.png" Type="http://schemas.openxmlformats.org/officeDocument/2006/relationships/image"/><Relationship Id="rId11" Target="../media/image373.png" Type="http://schemas.openxmlformats.org/officeDocument/2006/relationships/image"/><Relationship Id="rId12" Target="../media/image360.png" Type="http://schemas.openxmlformats.org/officeDocument/2006/relationships/image"/><Relationship Id="rId13" Target="../media/image361.svg" Type="http://schemas.openxmlformats.org/officeDocument/2006/relationships/image"/><Relationship Id="rId14" Target="../media/image366.png" Type="http://schemas.openxmlformats.org/officeDocument/2006/relationships/image"/><Relationship Id="rId15" Target="../media/image367.svg" Type="http://schemas.openxmlformats.org/officeDocument/2006/relationships/image"/><Relationship Id="rId16" Target="../media/image368.png" Type="http://schemas.openxmlformats.org/officeDocument/2006/relationships/image"/><Relationship Id="rId17" Target="../media/image369.svg" Type="http://schemas.openxmlformats.org/officeDocument/2006/relationships/image"/><Relationship Id="rId18" Target="../media/image374.png" Type="http://schemas.openxmlformats.org/officeDocument/2006/relationships/image"/><Relationship Id="rId19" Target="../media/image375.svg" Type="http://schemas.openxmlformats.org/officeDocument/2006/relationships/image"/><Relationship Id="rId2" Target="../media/image17.png" Type="http://schemas.openxmlformats.org/officeDocument/2006/relationships/image"/><Relationship Id="rId3" Target="../media/image18.svg" Type="http://schemas.openxmlformats.org/officeDocument/2006/relationships/image"/><Relationship Id="rId4" Target="../media/image33.png" Type="http://schemas.openxmlformats.org/officeDocument/2006/relationships/image"/><Relationship Id="rId5" Target="../media/image34.svg" Type="http://schemas.openxmlformats.org/officeDocument/2006/relationships/image"/><Relationship Id="rId6" Target="../media/image249.png" Type="http://schemas.openxmlformats.org/officeDocument/2006/relationships/image"/><Relationship Id="rId7" Target="../media/image250.svg" Type="http://schemas.openxmlformats.org/officeDocument/2006/relationships/image"/><Relationship Id="rId8" Target="../media/image370.png" Type="http://schemas.openxmlformats.org/officeDocument/2006/relationships/image"/><Relationship Id="rId9" Target="../media/image371.sv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56.svg" Type="http://schemas.openxmlformats.org/officeDocument/2006/relationships/image"/><Relationship Id="rId11" Target="../media/image57.png" Type="http://schemas.openxmlformats.org/officeDocument/2006/relationships/image"/><Relationship Id="rId12" Target="../media/image58.svg" Type="http://schemas.openxmlformats.org/officeDocument/2006/relationships/image"/><Relationship Id="rId13" Target="../media/image59.png" Type="http://schemas.openxmlformats.org/officeDocument/2006/relationships/image"/><Relationship Id="rId14" Target="../media/image60.svg" Type="http://schemas.openxmlformats.org/officeDocument/2006/relationships/image"/><Relationship Id="rId15" Target="../media/image61.png" Type="http://schemas.openxmlformats.org/officeDocument/2006/relationships/image"/><Relationship Id="rId16" Target="../media/image62.svg" Type="http://schemas.openxmlformats.org/officeDocument/2006/relationships/image"/><Relationship Id="rId17" Target="https://www.canalbd.net/genres/heroic-fantasy-magie-1370/?product_section=109" TargetMode="External" Type="http://schemas.openxmlformats.org/officeDocument/2006/relationships/hyperlink"/><Relationship Id="rId2" Target="../media/image50.png" Type="http://schemas.openxmlformats.org/officeDocument/2006/relationships/image"/><Relationship Id="rId3" Target="../media/image51.svg" Type="http://schemas.openxmlformats.org/officeDocument/2006/relationships/image"/><Relationship Id="rId4" Target="../media/image3.png" Type="http://schemas.openxmlformats.org/officeDocument/2006/relationships/image"/><Relationship Id="rId5" Target="../media/image4.svg" Type="http://schemas.openxmlformats.org/officeDocument/2006/relationships/image"/><Relationship Id="rId6" Target="../media/image52.png" Type="http://schemas.openxmlformats.org/officeDocument/2006/relationships/image"/><Relationship Id="rId7" Target="../media/image53.png" Type="http://schemas.openxmlformats.org/officeDocument/2006/relationships/image"/><Relationship Id="rId8" Target="../media/image54.svg" Type="http://schemas.openxmlformats.org/officeDocument/2006/relationships/image"/><Relationship Id="rId9" Target="../media/image55.png" Type="http://schemas.openxmlformats.org/officeDocument/2006/relationships/image"/></Relationships>
</file>

<file path=ppt/slides/_rels/slide60.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55.svg" Type="http://schemas.openxmlformats.org/officeDocument/2006/relationships/image"/><Relationship Id="rId11" Target="../media/image379.png" Type="http://schemas.openxmlformats.org/officeDocument/2006/relationships/image"/><Relationship Id="rId12" Target="../media/image380.svg" Type="http://schemas.openxmlformats.org/officeDocument/2006/relationships/image"/><Relationship Id="rId13" Target="../media/image381.png" Type="http://schemas.openxmlformats.org/officeDocument/2006/relationships/image"/><Relationship Id="rId14" Target="../media/image382.png" Type="http://schemas.openxmlformats.org/officeDocument/2006/relationships/image"/><Relationship Id="rId15" Target="../media/image383.svg" Type="http://schemas.openxmlformats.org/officeDocument/2006/relationships/image"/><Relationship Id="rId16" Target="../media/image384.png" Type="http://schemas.openxmlformats.org/officeDocument/2006/relationships/image"/><Relationship Id="rId17" Target="../media/image385.svg" Type="http://schemas.openxmlformats.org/officeDocument/2006/relationships/image"/><Relationship Id="rId2" Target="../media/image7.png" Type="http://schemas.openxmlformats.org/officeDocument/2006/relationships/image"/><Relationship Id="rId3" Target="../media/image8.svg" Type="http://schemas.openxmlformats.org/officeDocument/2006/relationships/image"/><Relationship Id="rId4" Target="../media/image227.png" Type="http://schemas.openxmlformats.org/officeDocument/2006/relationships/image"/><Relationship Id="rId5" Target="../media/image228.svg" Type="http://schemas.openxmlformats.org/officeDocument/2006/relationships/image"/><Relationship Id="rId6" Target="../media/image376.png" Type="http://schemas.openxmlformats.org/officeDocument/2006/relationships/image"/><Relationship Id="rId7" Target="../media/image377.svg" Type="http://schemas.openxmlformats.org/officeDocument/2006/relationships/image"/><Relationship Id="rId8" Target="../media/image378.png" Type="http://schemas.openxmlformats.org/officeDocument/2006/relationships/image"/><Relationship Id="rId9" Target="../media/image254.png" Type="http://schemas.openxmlformats.org/officeDocument/2006/relationships/image"/></Relationships>
</file>

<file path=ppt/slides/_rels/slide61.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88.png" Type="http://schemas.openxmlformats.org/officeDocument/2006/relationships/image"/><Relationship Id="rId11" Target="../media/image389.png" Type="http://schemas.openxmlformats.org/officeDocument/2006/relationships/image"/><Relationship Id="rId2" Target="../media/image17.png" Type="http://schemas.openxmlformats.org/officeDocument/2006/relationships/image"/><Relationship Id="rId3" Target="../media/image18.svg" Type="http://schemas.openxmlformats.org/officeDocument/2006/relationships/image"/><Relationship Id="rId4" Target="../media/image33.png" Type="http://schemas.openxmlformats.org/officeDocument/2006/relationships/image"/><Relationship Id="rId5" Target="../media/image34.svg" Type="http://schemas.openxmlformats.org/officeDocument/2006/relationships/image"/><Relationship Id="rId6" Target="../media/image261.png" Type="http://schemas.openxmlformats.org/officeDocument/2006/relationships/image"/><Relationship Id="rId7" Target="../media/image262.svg" Type="http://schemas.openxmlformats.org/officeDocument/2006/relationships/image"/><Relationship Id="rId8" Target="../media/image386.png" Type="http://schemas.openxmlformats.org/officeDocument/2006/relationships/image"/><Relationship Id="rId9" Target="../media/image387.svg" Type="http://schemas.openxmlformats.org/officeDocument/2006/relationships/image"/></Relationships>
</file>

<file path=ppt/slides/_rels/slide62.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9.png" Type="http://schemas.openxmlformats.org/officeDocument/2006/relationships/image"/><Relationship Id="rId11" Target="../media/image10.svg" Type="http://schemas.openxmlformats.org/officeDocument/2006/relationships/image"/><Relationship Id="rId12" Target="../media/image11.png" Type="http://schemas.openxmlformats.org/officeDocument/2006/relationships/image"/><Relationship Id="rId13" Target="../media/image12.svg" Type="http://schemas.openxmlformats.org/officeDocument/2006/relationships/image"/><Relationship Id="rId14" Target="../media/image13.png" Type="http://schemas.openxmlformats.org/officeDocument/2006/relationships/image"/><Relationship Id="rId15" Target="../media/image14.svg" Type="http://schemas.openxmlformats.org/officeDocument/2006/relationships/image"/><Relationship Id="rId16" Target="../media/image15.png" Type="http://schemas.openxmlformats.org/officeDocument/2006/relationships/image"/><Relationship Id="rId17" Target="../media/image16.svg" Type="http://schemas.openxmlformats.org/officeDocument/2006/relationships/image"/><Relationship Id="rId18" Target="../media/image17.png" Type="http://schemas.openxmlformats.org/officeDocument/2006/relationships/image"/><Relationship Id="rId19" Target="../media/image18.svg" Type="http://schemas.openxmlformats.org/officeDocument/2006/relationships/image"/><Relationship Id="rId2" Target="../media/image1.png" Type="http://schemas.openxmlformats.org/officeDocument/2006/relationships/image"/><Relationship Id="rId20" Target="../media/image19.png" Type="http://schemas.openxmlformats.org/officeDocument/2006/relationships/image"/><Relationship Id="rId21" Target="../media/image20.svg" Type="http://schemas.openxmlformats.org/officeDocument/2006/relationships/image"/><Relationship Id="rId22" Target="../media/image21.png" Type="http://schemas.openxmlformats.org/officeDocument/2006/relationships/image"/><Relationship Id="rId23" Target="../media/image22.svg" Type="http://schemas.openxmlformats.org/officeDocument/2006/relationships/image"/><Relationship Id="rId3" Target="../media/image2.svg" Type="http://schemas.openxmlformats.org/officeDocument/2006/relationships/image"/><Relationship Id="rId4" Target="../media/image3.png" Type="http://schemas.openxmlformats.org/officeDocument/2006/relationships/image"/><Relationship Id="rId5" Target="../media/image4.svg" Type="http://schemas.openxmlformats.org/officeDocument/2006/relationships/image"/><Relationship Id="rId6" Target="../media/image5.png" Type="http://schemas.openxmlformats.org/officeDocument/2006/relationships/image"/><Relationship Id="rId7" Target="../media/image6.svg" Type="http://schemas.openxmlformats.org/officeDocument/2006/relationships/image"/><Relationship Id="rId8" Target="../media/image7.png" Type="http://schemas.openxmlformats.org/officeDocument/2006/relationships/image"/><Relationship Id="rId9" Target="../media/image8.sv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63.png" Type="http://schemas.openxmlformats.org/officeDocument/2006/relationships/image"/><Relationship Id="rId11" Target="../media/image64.png" Type="http://schemas.openxmlformats.org/officeDocument/2006/relationships/image"/><Relationship Id="rId12" Target="../media/image65.png" Type="http://schemas.openxmlformats.org/officeDocument/2006/relationships/image"/><Relationship Id="rId13" Target="../media/image66.svg" Type="http://schemas.openxmlformats.org/officeDocument/2006/relationships/image"/><Relationship Id="rId14" Target="../media/image67.png" Type="http://schemas.openxmlformats.org/officeDocument/2006/relationships/image"/><Relationship Id="rId15" Target="../media/image68.svg" Type="http://schemas.openxmlformats.org/officeDocument/2006/relationships/image"/><Relationship Id="rId2" Target="../media/image11.png" Type="http://schemas.openxmlformats.org/officeDocument/2006/relationships/image"/><Relationship Id="rId3" Target="../media/image12.svg" Type="http://schemas.openxmlformats.org/officeDocument/2006/relationships/image"/><Relationship Id="rId4" Target="../media/image17.png" Type="http://schemas.openxmlformats.org/officeDocument/2006/relationships/image"/><Relationship Id="rId5" Target="../media/image18.svg" Type="http://schemas.openxmlformats.org/officeDocument/2006/relationships/image"/><Relationship Id="rId6" Target="../media/image33.png" Type="http://schemas.openxmlformats.org/officeDocument/2006/relationships/image"/><Relationship Id="rId7" Target="../media/image34.svg" Type="http://schemas.openxmlformats.org/officeDocument/2006/relationships/image"/><Relationship Id="rId8" Target="../media/image35.png" Type="http://schemas.openxmlformats.org/officeDocument/2006/relationships/image"/><Relationship Id="rId9" Target="../media/image36.sv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73.svg" Type="http://schemas.openxmlformats.org/officeDocument/2006/relationships/image"/><Relationship Id="rId11" Target="../media/image35.png" Type="http://schemas.openxmlformats.org/officeDocument/2006/relationships/image"/><Relationship Id="rId12" Target="../media/image36.svg" Type="http://schemas.openxmlformats.org/officeDocument/2006/relationships/image"/><Relationship Id="rId13" Target="../media/image74.png" Type="http://schemas.openxmlformats.org/officeDocument/2006/relationships/image"/><Relationship Id="rId14" Target="../media/image75.svg" Type="http://schemas.openxmlformats.org/officeDocument/2006/relationships/image"/><Relationship Id="rId2" Target="../media/image3.png" Type="http://schemas.openxmlformats.org/officeDocument/2006/relationships/image"/><Relationship Id="rId3" Target="../media/image4.svg" Type="http://schemas.openxmlformats.org/officeDocument/2006/relationships/image"/><Relationship Id="rId4" Target="../media/image7.png" Type="http://schemas.openxmlformats.org/officeDocument/2006/relationships/image"/><Relationship Id="rId5" Target="../media/image8.svg" Type="http://schemas.openxmlformats.org/officeDocument/2006/relationships/image"/><Relationship Id="rId6" Target="../media/image69.png" Type="http://schemas.openxmlformats.org/officeDocument/2006/relationships/image"/><Relationship Id="rId7" Target="../media/image70.png" Type="http://schemas.openxmlformats.org/officeDocument/2006/relationships/image"/><Relationship Id="rId8" Target="../media/image71.svg" Type="http://schemas.openxmlformats.org/officeDocument/2006/relationships/image"/><Relationship Id="rId9" Target="../media/image72.pn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5.png" Type="http://schemas.openxmlformats.org/officeDocument/2006/relationships/image"/><Relationship Id="rId11" Target="../media/image36.svg" Type="http://schemas.openxmlformats.org/officeDocument/2006/relationships/image"/><Relationship Id="rId12" Target="../media/image76.png" Type="http://schemas.openxmlformats.org/officeDocument/2006/relationships/image"/><Relationship Id="rId13" Target="../media/image77.png" Type="http://schemas.openxmlformats.org/officeDocument/2006/relationships/image"/><Relationship Id="rId14" Target="../media/image78.png" Type="http://schemas.openxmlformats.org/officeDocument/2006/relationships/image"/><Relationship Id="rId15" Target="../media/image79.svg" Type="http://schemas.openxmlformats.org/officeDocument/2006/relationships/image"/><Relationship Id="rId16" Target="../media/image80.png" Type="http://schemas.openxmlformats.org/officeDocument/2006/relationships/image"/><Relationship Id="rId17" Target="../media/image81.svg" Type="http://schemas.openxmlformats.org/officeDocument/2006/relationships/image"/><Relationship Id="rId2" Target="../media/image7.png" Type="http://schemas.openxmlformats.org/officeDocument/2006/relationships/image"/><Relationship Id="rId3" Target="../media/image8.svg" Type="http://schemas.openxmlformats.org/officeDocument/2006/relationships/image"/><Relationship Id="rId4" Target="../media/image11.png" Type="http://schemas.openxmlformats.org/officeDocument/2006/relationships/image"/><Relationship Id="rId5" Target="../media/image12.svg" Type="http://schemas.openxmlformats.org/officeDocument/2006/relationships/image"/><Relationship Id="rId6" Target="../media/image17.png" Type="http://schemas.openxmlformats.org/officeDocument/2006/relationships/image"/><Relationship Id="rId7" Target="../media/image18.svg" Type="http://schemas.openxmlformats.org/officeDocument/2006/relationships/image"/><Relationship Id="rId8" Target="../media/image33.png" Type="http://schemas.openxmlformats.org/officeDocument/2006/relationships/image"/><Relationship Id="rId9" Target="../media/image34.sv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bg>
      <p:bgPr>
        <a:solidFill>
          <a:srgbClr val="E18E2E"/>
        </a:solidFill>
      </p:bgPr>
    </p:bg>
    <p:spTree>
      <p:nvGrpSpPr>
        <p:cNvPr id="1" name=""/>
        <p:cNvGrpSpPr/>
        <p:nvPr/>
      </p:nvGrpSpPr>
      <p:grpSpPr>
        <a:xfrm>
          <a:off x="0" y="0"/>
          <a:ext cx="0" cy="0"/>
          <a:chOff x="0" y="0"/>
          <a:chExt cx="0" cy="0"/>
        </a:xfrm>
      </p:grpSpPr>
      <p:grpSp>
        <p:nvGrpSpPr>
          <p:cNvPr name="Group 2" id="2"/>
          <p:cNvGrpSpPr/>
          <p:nvPr/>
        </p:nvGrpSpPr>
        <p:grpSpPr>
          <a:xfrm rot="0">
            <a:off x="821526" y="821621"/>
            <a:ext cx="16644948" cy="8643757"/>
            <a:chOff x="0" y="0"/>
            <a:chExt cx="6236922" cy="3238847"/>
          </a:xfrm>
        </p:grpSpPr>
        <p:sp>
          <p:nvSpPr>
            <p:cNvPr name="Freeform 3" id="3"/>
            <p:cNvSpPr/>
            <p:nvPr/>
          </p:nvSpPr>
          <p:spPr>
            <a:xfrm flipH="false" flipV="false" rot="0">
              <a:off x="0" y="0"/>
              <a:ext cx="6236922" cy="3238847"/>
            </a:xfrm>
            <a:custGeom>
              <a:avLst/>
              <a:gdLst/>
              <a:ahLst/>
              <a:cxnLst/>
              <a:rect r="r" b="b" t="t" l="l"/>
              <a:pathLst>
                <a:path h="3238847" w="6236922">
                  <a:moveTo>
                    <a:pt x="1395" y="0"/>
                  </a:moveTo>
                  <a:lnTo>
                    <a:pt x="6235527" y="0"/>
                  </a:lnTo>
                  <a:cubicBezTo>
                    <a:pt x="6236298" y="0"/>
                    <a:pt x="6236922" y="625"/>
                    <a:pt x="6236922" y="1395"/>
                  </a:cubicBezTo>
                  <a:lnTo>
                    <a:pt x="6236922" y="3237452"/>
                  </a:lnTo>
                  <a:cubicBezTo>
                    <a:pt x="6236922" y="3238222"/>
                    <a:pt x="6236298" y="3238847"/>
                    <a:pt x="6235527" y="3238847"/>
                  </a:cubicBezTo>
                  <a:lnTo>
                    <a:pt x="1395" y="3238847"/>
                  </a:lnTo>
                  <a:cubicBezTo>
                    <a:pt x="625" y="3238847"/>
                    <a:pt x="0" y="3238222"/>
                    <a:pt x="0" y="3237452"/>
                  </a:cubicBezTo>
                  <a:lnTo>
                    <a:pt x="0" y="1395"/>
                  </a:lnTo>
                  <a:cubicBezTo>
                    <a:pt x="0" y="625"/>
                    <a:pt x="625" y="0"/>
                    <a:pt x="1395" y="0"/>
                  </a:cubicBezTo>
                  <a:close/>
                </a:path>
              </a:pathLst>
            </a:custGeom>
            <a:solidFill>
              <a:srgbClr val="FFFFFF"/>
            </a:solidFill>
          </p:spPr>
        </p:sp>
        <p:sp>
          <p:nvSpPr>
            <p:cNvPr name="TextBox 4" id="4"/>
            <p:cNvSpPr txBox="true"/>
            <p:nvPr/>
          </p:nvSpPr>
          <p:spPr>
            <a:xfrm>
              <a:off x="0" y="-9525"/>
              <a:ext cx="6236922" cy="3248372"/>
            </a:xfrm>
            <a:prstGeom prst="rect">
              <a:avLst/>
            </a:prstGeom>
          </p:spPr>
          <p:txBody>
            <a:bodyPr anchor="ctr" rtlCol="false" tIns="19016" lIns="19016" bIns="19016" rIns="19016"/>
            <a:lstStyle/>
            <a:p>
              <a:pPr algn="ctr">
                <a:lnSpc>
                  <a:spcPts val="733"/>
                </a:lnSpc>
                <a:spcBef>
                  <a:spcPct val="0"/>
                </a:spcBef>
              </a:pPr>
            </a:p>
          </p:txBody>
        </p:sp>
      </p:grpSp>
      <p:sp>
        <p:nvSpPr>
          <p:cNvPr name="Freeform 5" id="5"/>
          <p:cNvSpPr/>
          <p:nvPr/>
        </p:nvSpPr>
        <p:spPr>
          <a:xfrm flipH="false" flipV="false" rot="-10800000">
            <a:off x="14542509" y="4802535"/>
            <a:ext cx="935619" cy="1890139"/>
          </a:xfrm>
          <a:custGeom>
            <a:avLst/>
            <a:gdLst/>
            <a:ahLst/>
            <a:cxnLst/>
            <a:rect r="r" b="b" t="t" l="l"/>
            <a:pathLst>
              <a:path h="1890139" w="935619">
                <a:moveTo>
                  <a:pt x="0" y="0"/>
                </a:moveTo>
                <a:lnTo>
                  <a:pt x="935619" y="0"/>
                </a:lnTo>
                <a:lnTo>
                  <a:pt x="935619" y="1890139"/>
                </a:lnTo>
                <a:lnTo>
                  <a:pt x="0" y="189013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2809872" y="4802535"/>
            <a:ext cx="935619" cy="1890139"/>
          </a:xfrm>
          <a:custGeom>
            <a:avLst/>
            <a:gdLst/>
            <a:ahLst/>
            <a:cxnLst/>
            <a:rect r="r" b="b" t="t" l="l"/>
            <a:pathLst>
              <a:path h="1890139" w="935619">
                <a:moveTo>
                  <a:pt x="0" y="0"/>
                </a:moveTo>
                <a:lnTo>
                  <a:pt x="935619" y="0"/>
                </a:lnTo>
                <a:lnTo>
                  <a:pt x="935619" y="1890139"/>
                </a:lnTo>
                <a:lnTo>
                  <a:pt x="0" y="189013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7" id="7"/>
          <p:cNvSpPr/>
          <p:nvPr/>
        </p:nvSpPr>
        <p:spPr>
          <a:xfrm flipH="false" flipV="false" rot="0">
            <a:off x="-608635" y="-486809"/>
            <a:ext cx="2568645" cy="2514062"/>
          </a:xfrm>
          <a:custGeom>
            <a:avLst/>
            <a:gdLst/>
            <a:ahLst/>
            <a:cxnLst/>
            <a:rect r="r" b="b" t="t" l="l"/>
            <a:pathLst>
              <a:path h="2514062" w="2568645">
                <a:moveTo>
                  <a:pt x="0" y="0"/>
                </a:moveTo>
                <a:lnTo>
                  <a:pt x="2568646" y="0"/>
                </a:lnTo>
                <a:lnTo>
                  <a:pt x="2568646" y="2514062"/>
                </a:lnTo>
                <a:lnTo>
                  <a:pt x="0" y="251406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8" id="8"/>
          <p:cNvSpPr/>
          <p:nvPr/>
        </p:nvSpPr>
        <p:spPr>
          <a:xfrm flipH="false" flipV="false" rot="0">
            <a:off x="2632869" y="8904354"/>
            <a:ext cx="1606925" cy="2090310"/>
          </a:xfrm>
          <a:custGeom>
            <a:avLst/>
            <a:gdLst/>
            <a:ahLst/>
            <a:cxnLst/>
            <a:rect r="r" b="b" t="t" l="l"/>
            <a:pathLst>
              <a:path h="2090310" w="1606925">
                <a:moveTo>
                  <a:pt x="0" y="0"/>
                </a:moveTo>
                <a:lnTo>
                  <a:pt x="1606925" y="0"/>
                </a:lnTo>
                <a:lnTo>
                  <a:pt x="1606925" y="2090310"/>
                </a:lnTo>
                <a:lnTo>
                  <a:pt x="0" y="2090310"/>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9" id="9"/>
          <p:cNvSpPr/>
          <p:nvPr/>
        </p:nvSpPr>
        <p:spPr>
          <a:xfrm flipH="false" flipV="false" rot="0">
            <a:off x="13573165" y="8904354"/>
            <a:ext cx="2791732" cy="2090310"/>
          </a:xfrm>
          <a:custGeom>
            <a:avLst/>
            <a:gdLst/>
            <a:ahLst/>
            <a:cxnLst/>
            <a:rect r="r" b="b" t="t" l="l"/>
            <a:pathLst>
              <a:path h="2090310" w="2791732">
                <a:moveTo>
                  <a:pt x="0" y="0"/>
                </a:moveTo>
                <a:lnTo>
                  <a:pt x="2791733" y="0"/>
                </a:lnTo>
                <a:lnTo>
                  <a:pt x="2791733" y="2090310"/>
                </a:lnTo>
                <a:lnTo>
                  <a:pt x="0" y="2090310"/>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10" id="10"/>
          <p:cNvSpPr/>
          <p:nvPr/>
        </p:nvSpPr>
        <p:spPr>
          <a:xfrm flipH="false" flipV="false" rot="0">
            <a:off x="16143571" y="-486809"/>
            <a:ext cx="2611506" cy="1390627"/>
          </a:xfrm>
          <a:custGeom>
            <a:avLst/>
            <a:gdLst/>
            <a:ahLst/>
            <a:cxnLst/>
            <a:rect r="r" b="b" t="t" l="l"/>
            <a:pathLst>
              <a:path h="1390627" w="2611506">
                <a:moveTo>
                  <a:pt x="0" y="0"/>
                </a:moveTo>
                <a:lnTo>
                  <a:pt x="2611506" y="0"/>
                </a:lnTo>
                <a:lnTo>
                  <a:pt x="2611506" y="1390627"/>
                </a:lnTo>
                <a:lnTo>
                  <a:pt x="0" y="1390627"/>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1" id="11"/>
          <p:cNvSpPr/>
          <p:nvPr/>
        </p:nvSpPr>
        <p:spPr>
          <a:xfrm flipH="false" flipV="false" rot="0">
            <a:off x="16364898" y="1780118"/>
            <a:ext cx="1308750" cy="1702439"/>
          </a:xfrm>
          <a:custGeom>
            <a:avLst/>
            <a:gdLst/>
            <a:ahLst/>
            <a:cxnLst/>
            <a:rect r="r" b="b" t="t" l="l"/>
            <a:pathLst>
              <a:path h="1702439" w="1308750">
                <a:moveTo>
                  <a:pt x="0" y="0"/>
                </a:moveTo>
                <a:lnTo>
                  <a:pt x="1308750" y="0"/>
                </a:lnTo>
                <a:lnTo>
                  <a:pt x="1308750" y="1702439"/>
                </a:lnTo>
                <a:lnTo>
                  <a:pt x="0" y="1702439"/>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12" id="12"/>
          <p:cNvSpPr/>
          <p:nvPr/>
        </p:nvSpPr>
        <p:spPr>
          <a:xfrm flipH="false" flipV="false" rot="-2027954">
            <a:off x="16252068" y="8582926"/>
            <a:ext cx="2491392" cy="2513384"/>
          </a:xfrm>
          <a:custGeom>
            <a:avLst/>
            <a:gdLst/>
            <a:ahLst/>
            <a:cxnLst/>
            <a:rect r="r" b="b" t="t" l="l"/>
            <a:pathLst>
              <a:path h="2513384" w="2491392">
                <a:moveTo>
                  <a:pt x="0" y="0"/>
                </a:moveTo>
                <a:lnTo>
                  <a:pt x="2491392" y="0"/>
                </a:lnTo>
                <a:lnTo>
                  <a:pt x="2491392" y="2513383"/>
                </a:lnTo>
                <a:lnTo>
                  <a:pt x="0" y="2513383"/>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13" id="13"/>
          <p:cNvSpPr/>
          <p:nvPr/>
        </p:nvSpPr>
        <p:spPr>
          <a:xfrm flipH="false" flipV="false" rot="-10800000">
            <a:off x="2841777" y="309692"/>
            <a:ext cx="1189109" cy="1308511"/>
          </a:xfrm>
          <a:custGeom>
            <a:avLst/>
            <a:gdLst/>
            <a:ahLst/>
            <a:cxnLst/>
            <a:rect r="r" b="b" t="t" l="l"/>
            <a:pathLst>
              <a:path h="1308511" w="1189109">
                <a:moveTo>
                  <a:pt x="0" y="0"/>
                </a:moveTo>
                <a:lnTo>
                  <a:pt x="1189109" y="0"/>
                </a:lnTo>
                <a:lnTo>
                  <a:pt x="1189109" y="1308511"/>
                </a:lnTo>
                <a:lnTo>
                  <a:pt x="0" y="1308511"/>
                </a:lnTo>
                <a:lnTo>
                  <a:pt x="0" y="0"/>
                </a:lnTo>
                <a:close/>
              </a:path>
            </a:pathLst>
          </a:custGeom>
          <a:blipFill>
            <a:blip r:embed="rId14">
              <a:extLst>
                <a:ext uri="{96DAC541-7B7A-43D3-8B79-37D633B846F1}">
                  <asvg:svgBlip xmlns:asvg="http://schemas.microsoft.com/office/drawing/2016/SVG/main" r:embed="rId15"/>
                </a:ext>
              </a:extLst>
            </a:blip>
            <a:stretch>
              <a:fillRect l="0" t="0" r="0" b="0"/>
            </a:stretch>
          </a:blipFill>
        </p:spPr>
      </p:sp>
      <p:sp>
        <p:nvSpPr>
          <p:cNvPr name="TextBox 14" id="14"/>
          <p:cNvSpPr txBox="true"/>
          <p:nvPr/>
        </p:nvSpPr>
        <p:spPr>
          <a:xfrm rot="0">
            <a:off x="4427718" y="3261071"/>
            <a:ext cx="9432565" cy="3838912"/>
          </a:xfrm>
          <a:prstGeom prst="rect">
            <a:avLst/>
          </a:prstGeom>
        </p:spPr>
        <p:txBody>
          <a:bodyPr anchor="t" rtlCol="false" tIns="0" lIns="0" bIns="0" rIns="0">
            <a:spAutoFit/>
          </a:bodyPr>
          <a:lstStyle/>
          <a:p>
            <a:pPr algn="ctr" marL="0" indent="0" lvl="0">
              <a:lnSpc>
                <a:spcPts val="14691"/>
              </a:lnSpc>
            </a:pPr>
            <a:r>
              <a:rPr lang="en-US" sz="15145" spc="-363">
                <a:solidFill>
                  <a:srgbClr val="000000"/>
                </a:solidFill>
                <a:latin typeface="Fibre"/>
                <a:ea typeface="Fibre"/>
                <a:cs typeface="Fibre"/>
                <a:sym typeface="Fibre"/>
              </a:rPr>
              <a:t>PRÉSENTATION MANGA</a:t>
            </a:r>
          </a:p>
        </p:txBody>
      </p:sp>
      <p:sp>
        <p:nvSpPr>
          <p:cNvPr name="Freeform 15" id="15"/>
          <p:cNvSpPr/>
          <p:nvPr/>
        </p:nvSpPr>
        <p:spPr>
          <a:xfrm flipH="false" flipV="false" rot="0">
            <a:off x="10922258" y="383451"/>
            <a:ext cx="2215446" cy="645249"/>
          </a:xfrm>
          <a:custGeom>
            <a:avLst/>
            <a:gdLst/>
            <a:ahLst/>
            <a:cxnLst/>
            <a:rect r="r" b="b" t="t" l="l"/>
            <a:pathLst>
              <a:path h="645249" w="2215446">
                <a:moveTo>
                  <a:pt x="0" y="0"/>
                </a:moveTo>
                <a:lnTo>
                  <a:pt x="2215446" y="0"/>
                </a:lnTo>
                <a:lnTo>
                  <a:pt x="2215446" y="645249"/>
                </a:lnTo>
                <a:lnTo>
                  <a:pt x="0" y="645249"/>
                </a:lnTo>
                <a:lnTo>
                  <a:pt x="0" y="0"/>
                </a:lnTo>
                <a:close/>
              </a:path>
            </a:pathLst>
          </a:custGeom>
          <a:blipFill>
            <a:blip r:embed="rId16">
              <a:extLst>
                <a:ext uri="{96DAC541-7B7A-43D3-8B79-37D633B846F1}">
                  <asvg:svgBlip xmlns:asvg="http://schemas.microsoft.com/office/drawing/2016/SVG/main" r:embed="rId17"/>
                </a:ext>
              </a:extLst>
            </a:blip>
            <a:stretch>
              <a:fillRect l="0" t="0" r="0" b="0"/>
            </a:stretch>
          </a:blipFill>
        </p:spPr>
      </p:sp>
      <p:sp>
        <p:nvSpPr>
          <p:cNvPr name="Freeform 16" id="16"/>
          <p:cNvSpPr/>
          <p:nvPr/>
        </p:nvSpPr>
        <p:spPr>
          <a:xfrm flipH="true" flipV="false" rot="0">
            <a:off x="-803463" y="2800817"/>
            <a:ext cx="2020564" cy="2342683"/>
          </a:xfrm>
          <a:custGeom>
            <a:avLst/>
            <a:gdLst/>
            <a:ahLst/>
            <a:cxnLst/>
            <a:rect r="r" b="b" t="t" l="l"/>
            <a:pathLst>
              <a:path h="2342683" w="2020564">
                <a:moveTo>
                  <a:pt x="2020564" y="0"/>
                </a:moveTo>
                <a:lnTo>
                  <a:pt x="0" y="0"/>
                </a:lnTo>
                <a:lnTo>
                  <a:pt x="0" y="2342683"/>
                </a:lnTo>
                <a:lnTo>
                  <a:pt x="2020564" y="2342683"/>
                </a:lnTo>
                <a:lnTo>
                  <a:pt x="2020564" y="0"/>
                </a:lnTo>
                <a:close/>
              </a:path>
            </a:pathLst>
          </a:custGeom>
          <a:blipFill>
            <a:blip r:embed="rId18">
              <a:extLst>
                <a:ext uri="{96DAC541-7B7A-43D3-8B79-37D633B846F1}">
                  <asvg:svgBlip xmlns:asvg="http://schemas.microsoft.com/office/drawing/2016/SVG/main" r:embed="rId19"/>
                </a:ext>
              </a:extLst>
            </a:blip>
            <a:stretch>
              <a:fillRect l="0" t="0" r="0" b="0"/>
            </a:stretch>
          </a:blipFill>
        </p:spPr>
      </p:sp>
      <p:sp>
        <p:nvSpPr>
          <p:cNvPr name="Freeform 17" id="17"/>
          <p:cNvSpPr/>
          <p:nvPr/>
        </p:nvSpPr>
        <p:spPr>
          <a:xfrm flipH="false" flipV="false" rot="0">
            <a:off x="-1250161" y="8403641"/>
            <a:ext cx="2913962" cy="3091736"/>
          </a:xfrm>
          <a:custGeom>
            <a:avLst/>
            <a:gdLst/>
            <a:ahLst/>
            <a:cxnLst/>
            <a:rect r="r" b="b" t="t" l="l"/>
            <a:pathLst>
              <a:path h="3091736" w="2913962">
                <a:moveTo>
                  <a:pt x="0" y="0"/>
                </a:moveTo>
                <a:lnTo>
                  <a:pt x="2913961" y="0"/>
                </a:lnTo>
                <a:lnTo>
                  <a:pt x="2913961" y="3091736"/>
                </a:lnTo>
                <a:lnTo>
                  <a:pt x="0" y="3091736"/>
                </a:lnTo>
                <a:lnTo>
                  <a:pt x="0" y="0"/>
                </a:lnTo>
                <a:close/>
              </a:path>
            </a:pathLst>
          </a:custGeom>
          <a:blipFill>
            <a:blip r:embed="rId20">
              <a:extLst>
                <a:ext uri="{96DAC541-7B7A-43D3-8B79-37D633B846F1}">
                  <asvg:svgBlip xmlns:asvg="http://schemas.microsoft.com/office/drawing/2016/SVG/main" r:embed="rId21"/>
                </a:ext>
              </a:extLst>
            </a:blip>
            <a:stretch>
              <a:fillRect l="0" t="0" r="0" b="0"/>
            </a:stretch>
          </a:blipFill>
        </p:spPr>
      </p:sp>
      <p:sp>
        <p:nvSpPr>
          <p:cNvPr name="Freeform 18" id="18"/>
          <p:cNvSpPr/>
          <p:nvPr/>
        </p:nvSpPr>
        <p:spPr>
          <a:xfrm flipH="false" flipV="false" rot="0">
            <a:off x="10922258" y="9447395"/>
            <a:ext cx="2215446" cy="2468463"/>
          </a:xfrm>
          <a:custGeom>
            <a:avLst/>
            <a:gdLst/>
            <a:ahLst/>
            <a:cxnLst/>
            <a:rect r="r" b="b" t="t" l="l"/>
            <a:pathLst>
              <a:path h="2468463" w="2215446">
                <a:moveTo>
                  <a:pt x="0" y="0"/>
                </a:moveTo>
                <a:lnTo>
                  <a:pt x="2215446" y="0"/>
                </a:lnTo>
                <a:lnTo>
                  <a:pt x="2215446" y="2468464"/>
                </a:lnTo>
                <a:lnTo>
                  <a:pt x="0" y="2468464"/>
                </a:lnTo>
                <a:lnTo>
                  <a:pt x="0" y="0"/>
                </a:lnTo>
                <a:close/>
              </a:path>
            </a:pathLst>
          </a:custGeom>
          <a:blipFill>
            <a:blip r:embed="rId22">
              <a:extLst>
                <a:ext uri="{96DAC541-7B7A-43D3-8B79-37D633B846F1}">
                  <asvg:svgBlip xmlns:asvg="http://schemas.microsoft.com/office/drawing/2016/SVG/main" r:embed="rId23"/>
                </a:ext>
              </a:extLst>
            </a:blip>
            <a:stretch>
              <a:fillRect l="0" t="0" r="0" b="0"/>
            </a:stretch>
          </a:blipFill>
        </p:spPr>
      </p:sp>
      <p:sp>
        <p:nvSpPr>
          <p:cNvPr name="Freeform 19" id="19"/>
          <p:cNvSpPr/>
          <p:nvPr/>
        </p:nvSpPr>
        <p:spPr>
          <a:xfrm flipH="true" flipV="false" rot="10479814">
            <a:off x="17198094" y="4449845"/>
            <a:ext cx="1994618" cy="2312601"/>
          </a:xfrm>
          <a:custGeom>
            <a:avLst/>
            <a:gdLst/>
            <a:ahLst/>
            <a:cxnLst/>
            <a:rect r="r" b="b" t="t" l="l"/>
            <a:pathLst>
              <a:path h="2312601" w="1994618">
                <a:moveTo>
                  <a:pt x="1994618" y="0"/>
                </a:moveTo>
                <a:lnTo>
                  <a:pt x="0" y="0"/>
                </a:lnTo>
                <a:lnTo>
                  <a:pt x="0" y="2312601"/>
                </a:lnTo>
                <a:lnTo>
                  <a:pt x="1994618" y="2312601"/>
                </a:lnTo>
                <a:lnTo>
                  <a:pt x="1994618" y="0"/>
                </a:lnTo>
                <a:close/>
              </a:path>
            </a:pathLst>
          </a:custGeom>
          <a:blipFill>
            <a:blip r:embed="rId18">
              <a:extLst>
                <a:ext uri="{96DAC541-7B7A-43D3-8B79-37D633B846F1}">
                  <asvg:svgBlip xmlns:asvg="http://schemas.microsoft.com/office/drawing/2016/SVG/main" r:embed="rId19"/>
                </a:ext>
              </a:extLst>
            </a:blip>
            <a:stretch>
              <a:fillRect l="0" t="0" r="0" b="0"/>
            </a:stretch>
          </a:blipFill>
        </p:spPr>
      </p:sp>
      <p:sp>
        <p:nvSpPr>
          <p:cNvPr name="Freeform 20" id="20"/>
          <p:cNvSpPr/>
          <p:nvPr/>
        </p:nvSpPr>
        <p:spPr>
          <a:xfrm flipH="false" flipV="false" rot="0">
            <a:off x="12517117" y="6385453"/>
            <a:ext cx="3246406" cy="2872847"/>
          </a:xfrm>
          <a:custGeom>
            <a:avLst/>
            <a:gdLst/>
            <a:ahLst/>
            <a:cxnLst/>
            <a:rect r="r" b="b" t="t" l="l"/>
            <a:pathLst>
              <a:path h="2872847" w="3246406">
                <a:moveTo>
                  <a:pt x="0" y="0"/>
                </a:moveTo>
                <a:lnTo>
                  <a:pt x="3246406" y="0"/>
                </a:lnTo>
                <a:lnTo>
                  <a:pt x="3246406" y="2872847"/>
                </a:lnTo>
                <a:lnTo>
                  <a:pt x="0" y="2872847"/>
                </a:lnTo>
                <a:lnTo>
                  <a:pt x="0" y="0"/>
                </a:lnTo>
                <a:close/>
              </a:path>
            </a:pathLst>
          </a:custGeom>
          <a:blipFill>
            <a:blip r:embed="rId24"/>
            <a:stretch>
              <a:fillRect l="0" t="0" r="0" b="0"/>
            </a:stretch>
          </a:blipFill>
        </p:spPr>
      </p:sp>
      <p:sp>
        <p:nvSpPr>
          <p:cNvPr name="TextBox 21" id="21"/>
          <p:cNvSpPr txBox="true"/>
          <p:nvPr/>
        </p:nvSpPr>
        <p:spPr>
          <a:xfrm rot="0">
            <a:off x="4224702" y="6897813"/>
            <a:ext cx="9838596" cy="451966"/>
          </a:xfrm>
          <a:prstGeom prst="rect">
            <a:avLst/>
          </a:prstGeom>
        </p:spPr>
        <p:txBody>
          <a:bodyPr anchor="t" rtlCol="false" tIns="0" lIns="0" bIns="0" rIns="0">
            <a:spAutoFit/>
          </a:bodyPr>
          <a:lstStyle/>
          <a:p>
            <a:pPr algn="ctr" marL="0" indent="0" lvl="0">
              <a:lnSpc>
                <a:spcPts val="3477"/>
              </a:lnSpc>
              <a:spcBef>
                <a:spcPct val="0"/>
              </a:spcBef>
            </a:pPr>
            <a:r>
              <a:rPr lang="en-US" sz="3343" spc="210">
                <a:solidFill>
                  <a:srgbClr val="FFFFFF"/>
                </a:solidFill>
                <a:latin typeface="Abys"/>
                <a:ea typeface="Abys"/>
                <a:cs typeface="Abys"/>
                <a:sym typeface="Abys"/>
              </a:rPr>
              <a:t>LIBRAIRIE FABULIX</a:t>
            </a: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bg>
      <p:bgPr>
        <a:solidFill>
          <a:srgbClr val="F6A64A"/>
        </a:solidFill>
      </p:bgPr>
    </p:bg>
    <p:spTree>
      <p:nvGrpSpPr>
        <p:cNvPr id="1" name=""/>
        <p:cNvGrpSpPr/>
        <p:nvPr/>
      </p:nvGrpSpPr>
      <p:grpSpPr>
        <a:xfrm>
          <a:off x="0" y="0"/>
          <a:ext cx="0" cy="0"/>
          <a:chOff x="0" y="0"/>
          <a:chExt cx="0" cy="0"/>
        </a:xfrm>
      </p:grpSpPr>
      <p:grpSp>
        <p:nvGrpSpPr>
          <p:cNvPr name="Group 2" id="2"/>
          <p:cNvGrpSpPr/>
          <p:nvPr/>
        </p:nvGrpSpPr>
        <p:grpSpPr>
          <a:xfrm rot="0">
            <a:off x="821526" y="821621"/>
            <a:ext cx="16644948" cy="8643757"/>
            <a:chOff x="0" y="0"/>
            <a:chExt cx="6236922" cy="3238847"/>
          </a:xfrm>
        </p:grpSpPr>
        <p:sp>
          <p:nvSpPr>
            <p:cNvPr name="Freeform 3" id="3"/>
            <p:cNvSpPr/>
            <p:nvPr/>
          </p:nvSpPr>
          <p:spPr>
            <a:xfrm flipH="false" flipV="false" rot="0">
              <a:off x="0" y="0"/>
              <a:ext cx="6236922" cy="3238847"/>
            </a:xfrm>
            <a:custGeom>
              <a:avLst/>
              <a:gdLst/>
              <a:ahLst/>
              <a:cxnLst/>
              <a:rect r="r" b="b" t="t" l="l"/>
              <a:pathLst>
                <a:path h="3238847" w="6236922">
                  <a:moveTo>
                    <a:pt x="1395" y="0"/>
                  </a:moveTo>
                  <a:lnTo>
                    <a:pt x="6235527" y="0"/>
                  </a:lnTo>
                  <a:cubicBezTo>
                    <a:pt x="6236298" y="0"/>
                    <a:pt x="6236922" y="625"/>
                    <a:pt x="6236922" y="1395"/>
                  </a:cubicBezTo>
                  <a:lnTo>
                    <a:pt x="6236922" y="3237452"/>
                  </a:lnTo>
                  <a:cubicBezTo>
                    <a:pt x="6236922" y="3238222"/>
                    <a:pt x="6236298" y="3238847"/>
                    <a:pt x="6235527" y="3238847"/>
                  </a:cubicBezTo>
                  <a:lnTo>
                    <a:pt x="1395" y="3238847"/>
                  </a:lnTo>
                  <a:cubicBezTo>
                    <a:pt x="625" y="3238847"/>
                    <a:pt x="0" y="3238222"/>
                    <a:pt x="0" y="3237452"/>
                  </a:cubicBezTo>
                  <a:lnTo>
                    <a:pt x="0" y="1395"/>
                  </a:lnTo>
                  <a:cubicBezTo>
                    <a:pt x="0" y="625"/>
                    <a:pt x="625" y="0"/>
                    <a:pt x="1395" y="0"/>
                  </a:cubicBezTo>
                  <a:close/>
                </a:path>
              </a:pathLst>
            </a:custGeom>
            <a:solidFill>
              <a:srgbClr val="FFFFFF"/>
            </a:solidFill>
          </p:spPr>
        </p:sp>
        <p:sp>
          <p:nvSpPr>
            <p:cNvPr name="TextBox 4" id="4"/>
            <p:cNvSpPr txBox="true"/>
            <p:nvPr/>
          </p:nvSpPr>
          <p:spPr>
            <a:xfrm>
              <a:off x="0" y="-9525"/>
              <a:ext cx="6236922" cy="3248372"/>
            </a:xfrm>
            <a:prstGeom prst="rect">
              <a:avLst/>
            </a:prstGeom>
          </p:spPr>
          <p:txBody>
            <a:bodyPr anchor="ctr" rtlCol="false" tIns="19016" lIns="19016" bIns="19016" rIns="19016"/>
            <a:lstStyle/>
            <a:p>
              <a:pPr algn="ctr">
                <a:lnSpc>
                  <a:spcPts val="733"/>
                </a:lnSpc>
                <a:spcBef>
                  <a:spcPct val="0"/>
                </a:spcBef>
              </a:pPr>
            </a:p>
          </p:txBody>
        </p:sp>
      </p:grpSp>
      <p:sp>
        <p:nvSpPr>
          <p:cNvPr name="Freeform 5" id="5"/>
          <p:cNvSpPr/>
          <p:nvPr/>
        </p:nvSpPr>
        <p:spPr>
          <a:xfrm flipH="false" flipV="false" rot="0">
            <a:off x="-584258" y="-398379"/>
            <a:ext cx="2730008" cy="2671995"/>
          </a:xfrm>
          <a:custGeom>
            <a:avLst/>
            <a:gdLst/>
            <a:ahLst/>
            <a:cxnLst/>
            <a:rect r="r" b="b" t="t" l="l"/>
            <a:pathLst>
              <a:path h="2671995" w="2730008">
                <a:moveTo>
                  <a:pt x="0" y="0"/>
                </a:moveTo>
                <a:lnTo>
                  <a:pt x="2730008" y="0"/>
                </a:lnTo>
                <a:lnTo>
                  <a:pt x="2730008" y="2671995"/>
                </a:lnTo>
                <a:lnTo>
                  <a:pt x="0" y="267199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15749360" y="8678629"/>
            <a:ext cx="3019880" cy="2261135"/>
          </a:xfrm>
          <a:custGeom>
            <a:avLst/>
            <a:gdLst/>
            <a:ahLst/>
            <a:cxnLst/>
            <a:rect r="r" b="b" t="t" l="l"/>
            <a:pathLst>
              <a:path h="2261135" w="3019880">
                <a:moveTo>
                  <a:pt x="0" y="0"/>
                </a:moveTo>
                <a:lnTo>
                  <a:pt x="3019880" y="0"/>
                </a:lnTo>
                <a:lnTo>
                  <a:pt x="3019880" y="2261135"/>
                </a:lnTo>
                <a:lnTo>
                  <a:pt x="0" y="2261135"/>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7473912" y="9258300"/>
            <a:ext cx="2215446" cy="2468463"/>
          </a:xfrm>
          <a:custGeom>
            <a:avLst/>
            <a:gdLst/>
            <a:ahLst/>
            <a:cxnLst/>
            <a:rect r="r" b="b" t="t" l="l"/>
            <a:pathLst>
              <a:path h="2468463" w="2215446">
                <a:moveTo>
                  <a:pt x="0" y="0"/>
                </a:moveTo>
                <a:lnTo>
                  <a:pt x="2215446" y="0"/>
                </a:lnTo>
                <a:lnTo>
                  <a:pt x="2215446" y="2468463"/>
                </a:lnTo>
                <a:lnTo>
                  <a:pt x="0" y="2468463"/>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p:cNvSpPr/>
          <p:nvPr/>
        </p:nvSpPr>
        <p:spPr>
          <a:xfrm flipH="false" flipV="false" rot="0">
            <a:off x="780746" y="468730"/>
            <a:ext cx="6262944" cy="9394416"/>
          </a:xfrm>
          <a:custGeom>
            <a:avLst/>
            <a:gdLst/>
            <a:ahLst/>
            <a:cxnLst/>
            <a:rect r="r" b="b" t="t" l="l"/>
            <a:pathLst>
              <a:path h="9394416" w="6262944">
                <a:moveTo>
                  <a:pt x="0" y="0"/>
                </a:moveTo>
                <a:lnTo>
                  <a:pt x="6262944" y="0"/>
                </a:lnTo>
                <a:lnTo>
                  <a:pt x="6262944" y="9394416"/>
                </a:lnTo>
                <a:lnTo>
                  <a:pt x="0" y="9394416"/>
                </a:lnTo>
                <a:lnTo>
                  <a:pt x="0" y="0"/>
                </a:lnTo>
                <a:close/>
              </a:path>
            </a:pathLst>
          </a:custGeom>
          <a:blipFill>
            <a:blip r:embed="rId8"/>
            <a:stretch>
              <a:fillRect l="0" t="0" r="0" b="0"/>
            </a:stretch>
          </a:blipFill>
        </p:spPr>
      </p:sp>
      <p:sp>
        <p:nvSpPr>
          <p:cNvPr name="Freeform 9" id="9"/>
          <p:cNvSpPr/>
          <p:nvPr/>
        </p:nvSpPr>
        <p:spPr>
          <a:xfrm flipH="false" flipV="false" rot="-1404639">
            <a:off x="13909430" y="791446"/>
            <a:ext cx="4926065" cy="4299112"/>
          </a:xfrm>
          <a:custGeom>
            <a:avLst/>
            <a:gdLst/>
            <a:ahLst/>
            <a:cxnLst/>
            <a:rect r="r" b="b" t="t" l="l"/>
            <a:pathLst>
              <a:path h="4299112" w="4926065">
                <a:moveTo>
                  <a:pt x="0" y="0"/>
                </a:moveTo>
                <a:lnTo>
                  <a:pt x="4926066" y="0"/>
                </a:lnTo>
                <a:lnTo>
                  <a:pt x="4926066" y="4299111"/>
                </a:lnTo>
                <a:lnTo>
                  <a:pt x="0" y="4299111"/>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10" id="10"/>
          <p:cNvSpPr/>
          <p:nvPr/>
        </p:nvSpPr>
        <p:spPr>
          <a:xfrm flipH="false" flipV="false" rot="0">
            <a:off x="10117983" y="6572613"/>
            <a:ext cx="5347939" cy="3714387"/>
          </a:xfrm>
          <a:custGeom>
            <a:avLst/>
            <a:gdLst/>
            <a:ahLst/>
            <a:cxnLst/>
            <a:rect r="r" b="b" t="t" l="l"/>
            <a:pathLst>
              <a:path h="3714387" w="5347939">
                <a:moveTo>
                  <a:pt x="0" y="0"/>
                </a:moveTo>
                <a:lnTo>
                  <a:pt x="5347939" y="0"/>
                </a:lnTo>
                <a:lnTo>
                  <a:pt x="5347939" y="3714387"/>
                </a:lnTo>
                <a:lnTo>
                  <a:pt x="0" y="3714387"/>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TextBox 11" id="11"/>
          <p:cNvSpPr txBox="true"/>
          <p:nvPr/>
        </p:nvSpPr>
        <p:spPr>
          <a:xfrm rot="0">
            <a:off x="8040706" y="2174363"/>
            <a:ext cx="7708654" cy="19354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Kingdom Hearts </a:t>
            </a:r>
          </a:p>
          <a:p>
            <a:pPr algn="l">
              <a:lnSpc>
                <a:spcPts val="7560"/>
              </a:lnSpc>
            </a:pPr>
          </a:p>
        </p:txBody>
      </p:sp>
      <p:sp>
        <p:nvSpPr>
          <p:cNvPr name="TextBox 12" id="12"/>
          <p:cNvSpPr txBox="true"/>
          <p:nvPr/>
        </p:nvSpPr>
        <p:spPr>
          <a:xfrm rot="0">
            <a:off x="8040706" y="3209503"/>
            <a:ext cx="7076685" cy="1956435"/>
          </a:xfrm>
          <a:prstGeom prst="rect">
            <a:avLst/>
          </a:prstGeom>
        </p:spPr>
        <p:txBody>
          <a:bodyPr anchor="t" rtlCol="false" tIns="0" lIns="0" bIns="0" rIns="0">
            <a:spAutoFit/>
          </a:bodyPr>
          <a:lstStyle/>
          <a:p>
            <a:pPr algn="l">
              <a:lnSpc>
                <a:spcPts val="3104"/>
              </a:lnSpc>
              <a:spcBef>
                <a:spcPct val="0"/>
              </a:spcBef>
            </a:pPr>
            <a:r>
              <a:rPr lang="en-US" b="true" sz="2299" spc="137">
                <a:solidFill>
                  <a:srgbClr val="000000"/>
                </a:solidFill>
                <a:latin typeface="Quicksand Semi-Bold"/>
                <a:ea typeface="Quicksand Semi-Bold"/>
                <a:cs typeface="Quicksand Semi-Bold"/>
                <a:sym typeface="Quicksand Semi-Bold"/>
              </a:rPr>
              <a:t>G</a:t>
            </a:r>
            <a:r>
              <a:rPr lang="en-US" b="true" sz="2299" spc="137" u="none">
                <a:solidFill>
                  <a:srgbClr val="000000"/>
                </a:solidFill>
                <a:latin typeface="Quicksand Semi-Bold"/>
                <a:ea typeface="Quicksand Semi-Bold"/>
                <a:cs typeface="Quicksand Semi-Bold"/>
                <a:sym typeface="Quicksand Semi-Bold"/>
              </a:rPr>
              <a:t>enre</a:t>
            </a:r>
            <a:r>
              <a:rPr lang="en-US" b="true" sz="2299" spc="137" u="none">
                <a:solidFill>
                  <a:srgbClr val="000000"/>
                </a:solidFill>
                <a:latin typeface="Quicksand Bold"/>
                <a:ea typeface="Quicksand Bold"/>
                <a:cs typeface="Quicksand Bold"/>
                <a:sym typeface="Quicksand Bold"/>
              </a:rPr>
              <a:t> </a:t>
            </a:r>
            <a:r>
              <a:rPr lang="en-US" b="true" sz="2299" spc="137">
                <a:solidFill>
                  <a:srgbClr val="000000"/>
                </a:solidFill>
                <a:latin typeface="Quicksand Bold"/>
                <a:ea typeface="Quicksand Bold"/>
                <a:cs typeface="Quicksand Bold"/>
                <a:sym typeface="Quicksand Bold"/>
              </a:rPr>
              <a:t>: </a:t>
            </a:r>
            <a:r>
              <a:rPr lang="en-US" b="true" sz="2299" spc="137">
                <a:solidFill>
                  <a:srgbClr val="000000"/>
                </a:solidFill>
                <a:latin typeface="Quicksand Bold"/>
                <a:ea typeface="Quicksand Bold"/>
                <a:cs typeface="Quicksand Bold"/>
                <a:sym typeface="Quicksand Bold"/>
                <a:hlinkClick r:id="rId13" tooltip="https://www.canalbd.net/genres/heroic-fantasy-magie-1370/?product_section=109"/>
              </a:rPr>
              <a:t>S</a:t>
            </a:r>
            <a:r>
              <a:rPr lang="en-US" b="true" sz="2299" spc="137">
                <a:solidFill>
                  <a:srgbClr val="000000"/>
                </a:solidFill>
                <a:latin typeface="Quicksand Bold"/>
                <a:ea typeface="Quicksand Bold"/>
                <a:cs typeface="Quicksand Bold"/>
                <a:sym typeface="Quicksand Bold"/>
              </a:rPr>
              <a:t>honen</a:t>
            </a:r>
          </a:p>
          <a:p>
            <a:pPr algn="l" marL="0" indent="0" lvl="0">
              <a:lnSpc>
                <a:spcPts val="3104"/>
              </a:lnSpc>
              <a:spcBef>
                <a:spcPct val="0"/>
              </a:spcBef>
            </a:pPr>
          </a:p>
          <a:p>
            <a:pPr algn="l" marL="0" indent="0" lvl="0">
              <a:lnSpc>
                <a:spcPts val="3104"/>
              </a:lnSpc>
              <a:spcBef>
                <a:spcPct val="0"/>
              </a:spcBef>
            </a:pPr>
            <a:r>
              <a:rPr lang="en-US" b="true" sz="2299" spc="137" u="none">
                <a:solidFill>
                  <a:srgbClr val="000000"/>
                </a:solidFill>
                <a:latin typeface="Quicksand Semi-Bold"/>
                <a:ea typeface="Quicksand Semi-Bold"/>
                <a:cs typeface="Quicksand Semi-Bold"/>
                <a:sym typeface="Quicksand Semi-Bold"/>
              </a:rPr>
              <a:t>Série terminée en 4 tomes</a:t>
            </a:r>
          </a:p>
          <a:p>
            <a:pPr algn="l" marL="0" indent="0" lvl="0">
              <a:lnSpc>
                <a:spcPts val="3104"/>
              </a:lnSpc>
              <a:spcBef>
                <a:spcPct val="0"/>
              </a:spcBef>
            </a:pPr>
          </a:p>
          <a:p>
            <a:pPr algn="l" marL="0" indent="0" lvl="0">
              <a:lnSpc>
                <a:spcPts val="3104"/>
              </a:lnSpc>
              <a:spcBef>
                <a:spcPct val="0"/>
              </a:spcBef>
            </a:pPr>
          </a:p>
        </p:txBody>
      </p:sp>
      <p:sp>
        <p:nvSpPr>
          <p:cNvPr name="TextBox 13" id="13"/>
          <p:cNvSpPr txBox="true"/>
          <p:nvPr/>
        </p:nvSpPr>
        <p:spPr>
          <a:xfrm rot="0">
            <a:off x="8040706" y="4573711"/>
            <a:ext cx="7076685" cy="784860"/>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Bold"/>
                <a:ea typeface="Quicksand Bold"/>
                <a:cs typeface="Quicksand Bold"/>
                <a:sym typeface="Quicksand Bold"/>
              </a:rPr>
              <a:t>Mots clés : Jeu-vidéo, disney, style final fantasy</a:t>
            </a:r>
          </a:p>
        </p:txBody>
      </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bg>
      <p:bgPr>
        <a:solidFill>
          <a:srgbClr val="EDECED"/>
        </a:solidFill>
      </p:bgPr>
    </p:bg>
    <p:spTree>
      <p:nvGrpSpPr>
        <p:cNvPr id="1" name=""/>
        <p:cNvGrpSpPr/>
        <p:nvPr/>
      </p:nvGrpSpPr>
      <p:grpSpPr>
        <a:xfrm>
          <a:off x="0" y="0"/>
          <a:ext cx="0" cy="0"/>
          <a:chOff x="0" y="0"/>
          <a:chExt cx="0" cy="0"/>
        </a:xfrm>
      </p:grpSpPr>
      <p:sp>
        <p:nvSpPr>
          <p:cNvPr name="TextBox 2" id="2"/>
          <p:cNvSpPr txBox="true"/>
          <p:nvPr/>
        </p:nvSpPr>
        <p:spPr>
          <a:xfrm rot="0">
            <a:off x="9550646" y="2349816"/>
            <a:ext cx="7708654" cy="982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Synopsis</a:t>
            </a:r>
          </a:p>
        </p:txBody>
      </p:sp>
      <p:sp>
        <p:nvSpPr>
          <p:cNvPr name="Freeform 3" id="3"/>
          <p:cNvSpPr/>
          <p:nvPr/>
        </p:nvSpPr>
        <p:spPr>
          <a:xfrm flipH="false" flipV="false" rot="0">
            <a:off x="15749360" y="8678629"/>
            <a:ext cx="3019880" cy="2261135"/>
          </a:xfrm>
          <a:custGeom>
            <a:avLst/>
            <a:gdLst/>
            <a:ahLst/>
            <a:cxnLst/>
            <a:rect r="r" b="b" t="t" l="l"/>
            <a:pathLst>
              <a:path h="2261135" w="3019880">
                <a:moveTo>
                  <a:pt x="0" y="0"/>
                </a:moveTo>
                <a:lnTo>
                  <a:pt x="3019880" y="0"/>
                </a:lnTo>
                <a:lnTo>
                  <a:pt x="3019880" y="2261135"/>
                </a:lnTo>
                <a:lnTo>
                  <a:pt x="0" y="226113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2027954">
            <a:off x="16252068" y="-6239"/>
            <a:ext cx="2491392" cy="2513384"/>
          </a:xfrm>
          <a:custGeom>
            <a:avLst/>
            <a:gdLst/>
            <a:ahLst/>
            <a:cxnLst/>
            <a:rect r="r" b="b" t="t" l="l"/>
            <a:pathLst>
              <a:path h="2513384" w="2491392">
                <a:moveTo>
                  <a:pt x="0" y="0"/>
                </a:moveTo>
                <a:lnTo>
                  <a:pt x="2491392" y="0"/>
                </a:lnTo>
                <a:lnTo>
                  <a:pt x="2491392" y="2513384"/>
                </a:lnTo>
                <a:lnTo>
                  <a:pt x="0" y="251338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5" id="5"/>
          <p:cNvSpPr/>
          <p:nvPr/>
        </p:nvSpPr>
        <p:spPr>
          <a:xfrm flipH="true" flipV="false" rot="0">
            <a:off x="431778" y="8999218"/>
            <a:ext cx="2221424" cy="2575564"/>
          </a:xfrm>
          <a:custGeom>
            <a:avLst/>
            <a:gdLst/>
            <a:ahLst/>
            <a:cxnLst/>
            <a:rect r="r" b="b" t="t" l="l"/>
            <a:pathLst>
              <a:path h="2575564" w="2221424">
                <a:moveTo>
                  <a:pt x="2221424" y="0"/>
                </a:moveTo>
                <a:lnTo>
                  <a:pt x="0" y="0"/>
                </a:lnTo>
                <a:lnTo>
                  <a:pt x="0" y="2575564"/>
                </a:lnTo>
                <a:lnTo>
                  <a:pt x="2221424" y="2575564"/>
                </a:lnTo>
                <a:lnTo>
                  <a:pt x="2221424"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550486" y="-486809"/>
            <a:ext cx="3158372" cy="3150476"/>
          </a:xfrm>
          <a:custGeom>
            <a:avLst/>
            <a:gdLst/>
            <a:ahLst/>
            <a:cxnLst/>
            <a:rect r="r" b="b" t="t" l="l"/>
            <a:pathLst>
              <a:path h="3150476" w="3158372">
                <a:moveTo>
                  <a:pt x="0" y="0"/>
                </a:moveTo>
                <a:lnTo>
                  <a:pt x="3158372" y="0"/>
                </a:lnTo>
                <a:lnTo>
                  <a:pt x="3158372" y="3150476"/>
                </a:lnTo>
                <a:lnTo>
                  <a:pt x="0" y="3150476"/>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7" id="7"/>
          <p:cNvSpPr/>
          <p:nvPr/>
        </p:nvSpPr>
        <p:spPr>
          <a:xfrm flipH="false" flipV="false" rot="0">
            <a:off x="12061869" y="8999218"/>
            <a:ext cx="3211541" cy="3285464"/>
          </a:xfrm>
          <a:custGeom>
            <a:avLst/>
            <a:gdLst/>
            <a:ahLst/>
            <a:cxnLst/>
            <a:rect r="r" b="b" t="t" l="l"/>
            <a:pathLst>
              <a:path h="3285464" w="3211541">
                <a:moveTo>
                  <a:pt x="0" y="0"/>
                </a:moveTo>
                <a:lnTo>
                  <a:pt x="3211541" y="0"/>
                </a:lnTo>
                <a:lnTo>
                  <a:pt x="3211541" y="3285464"/>
                </a:lnTo>
                <a:lnTo>
                  <a:pt x="0" y="3285464"/>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8" id="8"/>
          <p:cNvSpPr/>
          <p:nvPr/>
        </p:nvSpPr>
        <p:spPr>
          <a:xfrm flipH="false" flipV="false" rot="0">
            <a:off x="5027870" y="508414"/>
            <a:ext cx="4116130" cy="6356958"/>
          </a:xfrm>
          <a:custGeom>
            <a:avLst/>
            <a:gdLst/>
            <a:ahLst/>
            <a:cxnLst/>
            <a:rect r="r" b="b" t="t" l="l"/>
            <a:pathLst>
              <a:path h="6356958" w="4116130">
                <a:moveTo>
                  <a:pt x="0" y="0"/>
                </a:moveTo>
                <a:lnTo>
                  <a:pt x="4116130" y="0"/>
                </a:lnTo>
                <a:lnTo>
                  <a:pt x="4116130" y="6356958"/>
                </a:lnTo>
                <a:lnTo>
                  <a:pt x="0" y="6356958"/>
                </a:lnTo>
                <a:lnTo>
                  <a:pt x="0" y="0"/>
                </a:lnTo>
                <a:close/>
              </a:path>
            </a:pathLst>
          </a:custGeom>
          <a:blipFill>
            <a:blip r:embed="rId12"/>
            <a:stretch>
              <a:fillRect l="0" t="0" r="0" b="0"/>
            </a:stretch>
          </a:blipFill>
        </p:spPr>
      </p:sp>
      <p:sp>
        <p:nvSpPr>
          <p:cNvPr name="Freeform 9" id="9"/>
          <p:cNvSpPr/>
          <p:nvPr/>
        </p:nvSpPr>
        <p:spPr>
          <a:xfrm flipH="false" flipV="false" rot="0">
            <a:off x="1028700" y="2642260"/>
            <a:ext cx="3917475" cy="6356958"/>
          </a:xfrm>
          <a:custGeom>
            <a:avLst/>
            <a:gdLst/>
            <a:ahLst/>
            <a:cxnLst/>
            <a:rect r="r" b="b" t="t" l="l"/>
            <a:pathLst>
              <a:path h="6356958" w="3917475">
                <a:moveTo>
                  <a:pt x="0" y="0"/>
                </a:moveTo>
                <a:lnTo>
                  <a:pt x="3917475" y="0"/>
                </a:lnTo>
                <a:lnTo>
                  <a:pt x="3917475" y="6356958"/>
                </a:lnTo>
                <a:lnTo>
                  <a:pt x="0" y="6356958"/>
                </a:lnTo>
                <a:lnTo>
                  <a:pt x="0" y="0"/>
                </a:lnTo>
                <a:close/>
              </a:path>
            </a:pathLst>
          </a:custGeom>
          <a:blipFill>
            <a:blip r:embed="rId13"/>
            <a:stretch>
              <a:fillRect l="0" t="0" r="0" b="0"/>
            </a:stretch>
          </a:blipFill>
        </p:spPr>
      </p:sp>
      <p:sp>
        <p:nvSpPr>
          <p:cNvPr name="Freeform 10" id="10"/>
          <p:cNvSpPr/>
          <p:nvPr/>
        </p:nvSpPr>
        <p:spPr>
          <a:xfrm flipH="false" flipV="false" rot="0">
            <a:off x="5320779" y="6864191"/>
            <a:ext cx="5410393" cy="3418324"/>
          </a:xfrm>
          <a:custGeom>
            <a:avLst/>
            <a:gdLst/>
            <a:ahLst/>
            <a:cxnLst/>
            <a:rect r="r" b="b" t="t" l="l"/>
            <a:pathLst>
              <a:path h="3418324" w="5410393">
                <a:moveTo>
                  <a:pt x="0" y="0"/>
                </a:moveTo>
                <a:lnTo>
                  <a:pt x="5410393" y="0"/>
                </a:lnTo>
                <a:lnTo>
                  <a:pt x="5410393" y="3418324"/>
                </a:lnTo>
                <a:lnTo>
                  <a:pt x="0" y="3418324"/>
                </a:lnTo>
                <a:lnTo>
                  <a:pt x="0" y="0"/>
                </a:lnTo>
                <a:close/>
              </a:path>
            </a:pathLst>
          </a:custGeom>
          <a:blipFill>
            <a:blip r:embed="rId14">
              <a:extLst>
                <a:ext uri="{96DAC541-7B7A-43D3-8B79-37D633B846F1}">
                  <asvg:svgBlip xmlns:asvg="http://schemas.microsoft.com/office/drawing/2016/SVG/main" r:embed="rId15"/>
                </a:ext>
              </a:extLst>
            </a:blip>
            <a:stretch>
              <a:fillRect l="0" t="0" r="0" b="0"/>
            </a:stretch>
          </a:blipFill>
        </p:spPr>
      </p:sp>
      <p:sp>
        <p:nvSpPr>
          <p:cNvPr name="Freeform 11" id="11"/>
          <p:cNvSpPr/>
          <p:nvPr/>
        </p:nvSpPr>
        <p:spPr>
          <a:xfrm flipH="false" flipV="false" rot="0">
            <a:off x="9550646" y="598703"/>
            <a:ext cx="5595098" cy="1541563"/>
          </a:xfrm>
          <a:custGeom>
            <a:avLst/>
            <a:gdLst/>
            <a:ahLst/>
            <a:cxnLst/>
            <a:rect r="r" b="b" t="t" l="l"/>
            <a:pathLst>
              <a:path h="1541563" w="5595098">
                <a:moveTo>
                  <a:pt x="0" y="0"/>
                </a:moveTo>
                <a:lnTo>
                  <a:pt x="5595098" y="0"/>
                </a:lnTo>
                <a:lnTo>
                  <a:pt x="5595098" y="1541563"/>
                </a:lnTo>
                <a:lnTo>
                  <a:pt x="0" y="1541563"/>
                </a:lnTo>
                <a:lnTo>
                  <a:pt x="0" y="0"/>
                </a:lnTo>
                <a:close/>
              </a:path>
            </a:pathLst>
          </a:custGeom>
          <a:blipFill>
            <a:blip r:embed="rId16">
              <a:extLst>
                <a:ext uri="{96DAC541-7B7A-43D3-8B79-37D633B846F1}">
                  <asvg:svgBlip xmlns:asvg="http://schemas.microsoft.com/office/drawing/2016/SVG/main" r:embed="rId17"/>
                </a:ext>
              </a:extLst>
            </a:blip>
            <a:stretch>
              <a:fillRect l="0" t="0" r="0" b="0"/>
            </a:stretch>
          </a:blipFill>
        </p:spPr>
      </p:sp>
      <p:sp>
        <p:nvSpPr>
          <p:cNvPr name="TextBox 12" id="12"/>
          <p:cNvSpPr txBox="true"/>
          <p:nvPr/>
        </p:nvSpPr>
        <p:spPr>
          <a:xfrm rot="0">
            <a:off x="9550646" y="3448526"/>
            <a:ext cx="7076685" cy="3415665"/>
          </a:xfrm>
          <a:prstGeom prst="rect">
            <a:avLst/>
          </a:prstGeom>
        </p:spPr>
        <p:txBody>
          <a:bodyPr anchor="t" rtlCol="false" tIns="0" lIns="0" bIns="0" rIns="0">
            <a:spAutoFit/>
          </a:bodyPr>
          <a:lstStyle/>
          <a:p>
            <a:pPr algn="l" marL="0" indent="0" lvl="0">
              <a:lnSpc>
                <a:spcPts val="2295"/>
              </a:lnSpc>
              <a:spcBef>
                <a:spcPct val="0"/>
              </a:spcBef>
            </a:pPr>
            <a:r>
              <a:rPr lang="en-US" b="true" sz="1700" spc="102">
                <a:solidFill>
                  <a:srgbClr val="000000"/>
                </a:solidFill>
                <a:latin typeface="Quicksand Semi-Bold"/>
                <a:ea typeface="Quicksand Semi-Bold"/>
                <a:cs typeface="Quicksand Semi-Bold"/>
                <a:sym typeface="Quicksand Semi-Bold"/>
              </a:rPr>
              <a:t>Sora et ses amis vivent paisiblement sur une île paradisiaque. L'</a:t>
            </a:r>
            <a:r>
              <a:rPr lang="en-US" b="true" sz="1700" spc="102" u="none">
                <a:solidFill>
                  <a:srgbClr val="000000"/>
                </a:solidFill>
                <a:latin typeface="Quicksand Semi-Bold"/>
                <a:ea typeface="Quicksand Semi-Bold"/>
                <a:cs typeface="Quicksand Semi-Bold"/>
                <a:sym typeface="Quicksand Semi-Bold"/>
              </a:rPr>
              <a:t>irruption des Sans-Cœur, êtres énigmatiques tout droit sortis des Ténèbres, met fin à leur quiétude et plonge Sora dans une épopée rocambolesque.</a:t>
            </a:r>
          </a:p>
          <a:p>
            <a:pPr algn="l" marL="0" indent="0" lvl="0">
              <a:lnSpc>
                <a:spcPts val="2295"/>
              </a:lnSpc>
              <a:spcBef>
                <a:spcPct val="0"/>
              </a:spcBef>
            </a:pPr>
          </a:p>
          <a:p>
            <a:pPr algn="l" marL="0" indent="0" lvl="0">
              <a:lnSpc>
                <a:spcPts val="2295"/>
              </a:lnSpc>
              <a:spcBef>
                <a:spcPct val="0"/>
              </a:spcBef>
            </a:pPr>
            <a:r>
              <a:rPr lang="en-US" b="true" sz="1700" spc="102" u="none">
                <a:solidFill>
                  <a:srgbClr val="000000"/>
                </a:solidFill>
                <a:latin typeface="Quicksand Semi-Bold"/>
                <a:ea typeface="Quicksand Semi-Bold"/>
                <a:cs typeface="Quicksand Semi-Bold"/>
                <a:sym typeface="Quicksand Semi-Bold"/>
              </a:rPr>
              <a:t>Il y découvre son destin d'élu de la Keyblade, une arme en forme de clé aux pouvoirs immenses, et dont il devra découvrir le rôle. Il sera rejoint par Donald et Dingo, à la recherche du roi Mickey, disparu depuis peu.</a:t>
            </a:r>
          </a:p>
          <a:p>
            <a:pPr algn="l" marL="0" indent="0" lvl="0">
              <a:lnSpc>
                <a:spcPts val="2295"/>
              </a:lnSpc>
              <a:spcBef>
                <a:spcPct val="0"/>
              </a:spcBef>
            </a:pPr>
            <a:r>
              <a:rPr lang="en-US" b="true" sz="1700" spc="102" u="none">
                <a:solidFill>
                  <a:srgbClr val="000000"/>
                </a:solidFill>
                <a:latin typeface="Quicksand Semi-Bold"/>
                <a:ea typeface="Quicksand Semi-Bold"/>
                <a:cs typeface="Quicksand Semi-Bold"/>
                <a:sym typeface="Quicksand Semi-Bold"/>
              </a:rPr>
              <a:t>Ensemble, ils exploreront de nombreux mondes issus de l'univers Disney, et affronteront ses plus grands méchants, à commencer par Maléfique, de la Belle aux bois dormant.</a:t>
            </a:r>
          </a:p>
        </p:txBody>
      </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bg>
      <p:bgPr>
        <a:solidFill>
          <a:srgbClr val="F6A64A"/>
        </a:solidFill>
      </p:bgPr>
    </p:bg>
    <p:spTree>
      <p:nvGrpSpPr>
        <p:cNvPr id="1" name=""/>
        <p:cNvGrpSpPr/>
        <p:nvPr/>
      </p:nvGrpSpPr>
      <p:grpSpPr>
        <a:xfrm>
          <a:off x="0" y="0"/>
          <a:ext cx="0" cy="0"/>
          <a:chOff x="0" y="0"/>
          <a:chExt cx="0" cy="0"/>
        </a:xfrm>
      </p:grpSpPr>
      <p:grpSp>
        <p:nvGrpSpPr>
          <p:cNvPr name="Group 2" id="2"/>
          <p:cNvGrpSpPr/>
          <p:nvPr/>
        </p:nvGrpSpPr>
        <p:grpSpPr>
          <a:xfrm rot="0">
            <a:off x="821526" y="821621"/>
            <a:ext cx="16644948" cy="8643757"/>
            <a:chOff x="0" y="0"/>
            <a:chExt cx="6236922" cy="3238847"/>
          </a:xfrm>
        </p:grpSpPr>
        <p:sp>
          <p:nvSpPr>
            <p:cNvPr name="Freeform 3" id="3"/>
            <p:cNvSpPr/>
            <p:nvPr/>
          </p:nvSpPr>
          <p:spPr>
            <a:xfrm flipH="false" flipV="false" rot="0">
              <a:off x="0" y="0"/>
              <a:ext cx="6236922" cy="3238847"/>
            </a:xfrm>
            <a:custGeom>
              <a:avLst/>
              <a:gdLst/>
              <a:ahLst/>
              <a:cxnLst/>
              <a:rect r="r" b="b" t="t" l="l"/>
              <a:pathLst>
                <a:path h="3238847" w="6236922">
                  <a:moveTo>
                    <a:pt x="1395" y="0"/>
                  </a:moveTo>
                  <a:lnTo>
                    <a:pt x="6235527" y="0"/>
                  </a:lnTo>
                  <a:cubicBezTo>
                    <a:pt x="6236298" y="0"/>
                    <a:pt x="6236922" y="625"/>
                    <a:pt x="6236922" y="1395"/>
                  </a:cubicBezTo>
                  <a:lnTo>
                    <a:pt x="6236922" y="3237452"/>
                  </a:lnTo>
                  <a:cubicBezTo>
                    <a:pt x="6236922" y="3238222"/>
                    <a:pt x="6236298" y="3238847"/>
                    <a:pt x="6235527" y="3238847"/>
                  </a:cubicBezTo>
                  <a:lnTo>
                    <a:pt x="1395" y="3238847"/>
                  </a:lnTo>
                  <a:cubicBezTo>
                    <a:pt x="625" y="3238847"/>
                    <a:pt x="0" y="3238222"/>
                    <a:pt x="0" y="3237452"/>
                  </a:cubicBezTo>
                  <a:lnTo>
                    <a:pt x="0" y="1395"/>
                  </a:lnTo>
                  <a:cubicBezTo>
                    <a:pt x="0" y="625"/>
                    <a:pt x="625" y="0"/>
                    <a:pt x="1395" y="0"/>
                  </a:cubicBezTo>
                  <a:close/>
                </a:path>
              </a:pathLst>
            </a:custGeom>
            <a:solidFill>
              <a:srgbClr val="FFFFFF"/>
            </a:solidFill>
          </p:spPr>
        </p:sp>
        <p:sp>
          <p:nvSpPr>
            <p:cNvPr name="TextBox 4" id="4"/>
            <p:cNvSpPr txBox="true"/>
            <p:nvPr/>
          </p:nvSpPr>
          <p:spPr>
            <a:xfrm>
              <a:off x="0" y="-9525"/>
              <a:ext cx="6236922" cy="3248372"/>
            </a:xfrm>
            <a:prstGeom prst="rect">
              <a:avLst/>
            </a:prstGeom>
          </p:spPr>
          <p:txBody>
            <a:bodyPr anchor="ctr" rtlCol="false" tIns="19016" lIns="19016" bIns="19016" rIns="19016"/>
            <a:lstStyle/>
            <a:p>
              <a:pPr algn="ctr">
                <a:lnSpc>
                  <a:spcPts val="733"/>
                </a:lnSpc>
                <a:spcBef>
                  <a:spcPct val="0"/>
                </a:spcBef>
              </a:pPr>
            </a:p>
          </p:txBody>
        </p:sp>
      </p:grpSp>
      <p:sp>
        <p:nvSpPr>
          <p:cNvPr name="Freeform 5" id="5"/>
          <p:cNvSpPr/>
          <p:nvPr/>
        </p:nvSpPr>
        <p:spPr>
          <a:xfrm flipH="false" flipV="false" rot="0">
            <a:off x="15749360" y="8678629"/>
            <a:ext cx="3019880" cy="2261135"/>
          </a:xfrm>
          <a:custGeom>
            <a:avLst/>
            <a:gdLst/>
            <a:ahLst/>
            <a:cxnLst/>
            <a:rect r="r" b="b" t="t" l="l"/>
            <a:pathLst>
              <a:path h="2261135" w="3019880">
                <a:moveTo>
                  <a:pt x="0" y="0"/>
                </a:moveTo>
                <a:lnTo>
                  <a:pt x="3019880" y="0"/>
                </a:lnTo>
                <a:lnTo>
                  <a:pt x="3019880" y="2261135"/>
                </a:lnTo>
                <a:lnTo>
                  <a:pt x="0" y="226113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397227" y="-1156872"/>
            <a:ext cx="2215446" cy="2468463"/>
          </a:xfrm>
          <a:custGeom>
            <a:avLst/>
            <a:gdLst/>
            <a:ahLst/>
            <a:cxnLst/>
            <a:rect r="r" b="b" t="t" l="l"/>
            <a:pathLst>
              <a:path h="2468463" w="2215446">
                <a:moveTo>
                  <a:pt x="0" y="0"/>
                </a:moveTo>
                <a:lnTo>
                  <a:pt x="2215446" y="0"/>
                </a:lnTo>
                <a:lnTo>
                  <a:pt x="2215446" y="2468463"/>
                </a:lnTo>
                <a:lnTo>
                  <a:pt x="0" y="2468463"/>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11171233" y="550897"/>
            <a:ext cx="6613071" cy="9258300"/>
          </a:xfrm>
          <a:custGeom>
            <a:avLst/>
            <a:gdLst/>
            <a:ahLst/>
            <a:cxnLst/>
            <a:rect r="r" b="b" t="t" l="l"/>
            <a:pathLst>
              <a:path h="9258300" w="6613071">
                <a:moveTo>
                  <a:pt x="0" y="0"/>
                </a:moveTo>
                <a:lnTo>
                  <a:pt x="6613071" y="0"/>
                </a:lnTo>
                <a:lnTo>
                  <a:pt x="6613071" y="9258300"/>
                </a:lnTo>
                <a:lnTo>
                  <a:pt x="0" y="9258300"/>
                </a:lnTo>
                <a:lnTo>
                  <a:pt x="0" y="0"/>
                </a:lnTo>
                <a:close/>
              </a:path>
            </a:pathLst>
          </a:custGeom>
          <a:blipFill>
            <a:blip r:embed="rId6"/>
            <a:stretch>
              <a:fillRect l="0" t="0" r="0" b="0"/>
            </a:stretch>
          </a:blipFill>
        </p:spPr>
      </p:sp>
      <p:sp>
        <p:nvSpPr>
          <p:cNvPr name="Freeform 8" id="8"/>
          <p:cNvSpPr/>
          <p:nvPr/>
        </p:nvSpPr>
        <p:spPr>
          <a:xfrm flipH="false" flipV="false" rot="0">
            <a:off x="4823899" y="7024085"/>
            <a:ext cx="6127940" cy="3309088"/>
          </a:xfrm>
          <a:custGeom>
            <a:avLst/>
            <a:gdLst/>
            <a:ahLst/>
            <a:cxnLst/>
            <a:rect r="r" b="b" t="t" l="l"/>
            <a:pathLst>
              <a:path h="3309088" w="6127940">
                <a:moveTo>
                  <a:pt x="0" y="0"/>
                </a:moveTo>
                <a:lnTo>
                  <a:pt x="6127940" y="0"/>
                </a:lnTo>
                <a:lnTo>
                  <a:pt x="6127940" y="3309088"/>
                </a:lnTo>
                <a:lnTo>
                  <a:pt x="0" y="3309088"/>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9" id="9"/>
          <p:cNvSpPr/>
          <p:nvPr/>
        </p:nvSpPr>
        <p:spPr>
          <a:xfrm flipH="false" flipV="false" rot="0">
            <a:off x="1504950" y="5962597"/>
            <a:ext cx="4214413" cy="4114800"/>
          </a:xfrm>
          <a:custGeom>
            <a:avLst/>
            <a:gdLst/>
            <a:ahLst/>
            <a:cxnLst/>
            <a:rect r="r" b="b" t="t" l="l"/>
            <a:pathLst>
              <a:path h="4114800" w="4214413">
                <a:moveTo>
                  <a:pt x="0" y="0"/>
                </a:moveTo>
                <a:lnTo>
                  <a:pt x="4214413" y="0"/>
                </a:lnTo>
                <a:lnTo>
                  <a:pt x="4214413" y="4114800"/>
                </a:lnTo>
                <a:lnTo>
                  <a:pt x="0" y="4114800"/>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10" id="10"/>
          <p:cNvSpPr/>
          <p:nvPr/>
        </p:nvSpPr>
        <p:spPr>
          <a:xfrm flipH="false" flipV="false" rot="-1536931">
            <a:off x="8196625" y="330041"/>
            <a:ext cx="2352300" cy="1963101"/>
          </a:xfrm>
          <a:custGeom>
            <a:avLst/>
            <a:gdLst/>
            <a:ahLst/>
            <a:cxnLst/>
            <a:rect r="r" b="b" t="t" l="l"/>
            <a:pathLst>
              <a:path h="1963101" w="2352300">
                <a:moveTo>
                  <a:pt x="0" y="0"/>
                </a:moveTo>
                <a:lnTo>
                  <a:pt x="2352300" y="0"/>
                </a:lnTo>
                <a:lnTo>
                  <a:pt x="2352300" y="1963101"/>
                </a:lnTo>
                <a:lnTo>
                  <a:pt x="0" y="1963101"/>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TextBox 11" id="11"/>
          <p:cNvSpPr txBox="true"/>
          <p:nvPr/>
        </p:nvSpPr>
        <p:spPr>
          <a:xfrm rot="0">
            <a:off x="1504950" y="2349816"/>
            <a:ext cx="9112281" cy="2887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Les Aventures de Tom Sawyer</a:t>
            </a:r>
          </a:p>
          <a:p>
            <a:pPr algn="l">
              <a:lnSpc>
                <a:spcPts val="7560"/>
              </a:lnSpc>
            </a:pPr>
          </a:p>
        </p:txBody>
      </p:sp>
      <p:sp>
        <p:nvSpPr>
          <p:cNvPr name="TextBox 12" id="12"/>
          <p:cNvSpPr txBox="true"/>
          <p:nvPr/>
        </p:nvSpPr>
        <p:spPr>
          <a:xfrm rot="0">
            <a:off x="1504950" y="4593545"/>
            <a:ext cx="7076685" cy="1956435"/>
          </a:xfrm>
          <a:prstGeom prst="rect">
            <a:avLst/>
          </a:prstGeom>
        </p:spPr>
        <p:txBody>
          <a:bodyPr anchor="t" rtlCol="false" tIns="0" lIns="0" bIns="0" rIns="0">
            <a:spAutoFit/>
          </a:bodyPr>
          <a:lstStyle/>
          <a:p>
            <a:pPr algn="l">
              <a:lnSpc>
                <a:spcPts val="3104"/>
              </a:lnSpc>
              <a:spcBef>
                <a:spcPct val="0"/>
              </a:spcBef>
            </a:pPr>
            <a:r>
              <a:rPr lang="en-US" b="true" sz="2299" spc="137">
                <a:solidFill>
                  <a:srgbClr val="000000"/>
                </a:solidFill>
                <a:latin typeface="Quicksand Semi-Bold"/>
                <a:ea typeface="Quicksand Semi-Bold"/>
                <a:cs typeface="Quicksand Semi-Bold"/>
                <a:sym typeface="Quicksand Semi-Bold"/>
              </a:rPr>
              <a:t>G</a:t>
            </a:r>
            <a:r>
              <a:rPr lang="en-US" b="true" sz="2299" spc="137" u="none">
                <a:solidFill>
                  <a:srgbClr val="000000"/>
                </a:solidFill>
                <a:latin typeface="Quicksand Semi-Bold"/>
                <a:ea typeface="Quicksand Semi-Bold"/>
                <a:cs typeface="Quicksand Semi-Bold"/>
                <a:sym typeface="Quicksand Semi-Bold"/>
              </a:rPr>
              <a:t>enre</a:t>
            </a:r>
            <a:r>
              <a:rPr lang="en-US" b="true" sz="2299" spc="137" u="none">
                <a:solidFill>
                  <a:srgbClr val="000000"/>
                </a:solidFill>
                <a:latin typeface="Quicksand Bold"/>
                <a:ea typeface="Quicksand Bold"/>
                <a:cs typeface="Quicksand Bold"/>
                <a:sym typeface="Quicksand Bold"/>
              </a:rPr>
              <a:t> </a:t>
            </a:r>
            <a:r>
              <a:rPr lang="en-US" b="true" sz="2299" spc="137">
                <a:solidFill>
                  <a:srgbClr val="000000"/>
                </a:solidFill>
                <a:latin typeface="Quicksand Bold"/>
                <a:ea typeface="Quicksand Bold"/>
                <a:cs typeface="Quicksand Bold"/>
                <a:sym typeface="Quicksand Bold"/>
              </a:rPr>
              <a:t>: Shonen</a:t>
            </a:r>
          </a:p>
          <a:p>
            <a:pPr algn="l" marL="0" indent="0" lvl="0">
              <a:lnSpc>
                <a:spcPts val="3104"/>
              </a:lnSpc>
              <a:spcBef>
                <a:spcPct val="0"/>
              </a:spcBef>
            </a:pPr>
          </a:p>
          <a:p>
            <a:pPr algn="l" marL="0" indent="0" lvl="0">
              <a:lnSpc>
                <a:spcPts val="3104"/>
              </a:lnSpc>
              <a:spcBef>
                <a:spcPct val="0"/>
              </a:spcBef>
            </a:pPr>
            <a:r>
              <a:rPr lang="en-US" b="true" sz="2299" spc="137" u="none">
                <a:solidFill>
                  <a:srgbClr val="000000"/>
                </a:solidFill>
                <a:latin typeface="Quicksand Semi-Bold"/>
                <a:ea typeface="Quicksand Semi-Bold"/>
                <a:cs typeface="Quicksand Semi-Bold"/>
                <a:sym typeface="Quicksand Semi-Bold"/>
              </a:rPr>
              <a:t>One shot</a:t>
            </a:r>
          </a:p>
          <a:p>
            <a:pPr algn="l" marL="0" indent="0" lvl="0">
              <a:lnSpc>
                <a:spcPts val="3104"/>
              </a:lnSpc>
              <a:spcBef>
                <a:spcPct val="0"/>
              </a:spcBef>
            </a:pPr>
          </a:p>
          <a:p>
            <a:pPr algn="l" marL="0" indent="0" lvl="0">
              <a:lnSpc>
                <a:spcPts val="3104"/>
              </a:lnSpc>
              <a:spcBef>
                <a:spcPct val="0"/>
              </a:spcBef>
            </a:pPr>
            <a:r>
              <a:rPr lang="en-US" b="true" sz="2299" spc="137" u="none">
                <a:solidFill>
                  <a:srgbClr val="000000"/>
                </a:solidFill>
                <a:latin typeface="Quicksand Bold"/>
                <a:ea typeface="Quicksand Bold"/>
                <a:cs typeface="Quicksand Bold"/>
                <a:sym typeface="Quicksand Bold"/>
              </a:rPr>
              <a:t> </a:t>
            </a:r>
          </a:p>
        </p:txBody>
      </p:sp>
      <p:sp>
        <p:nvSpPr>
          <p:cNvPr name="TextBox 13" id="13"/>
          <p:cNvSpPr txBox="true"/>
          <p:nvPr/>
        </p:nvSpPr>
        <p:spPr>
          <a:xfrm rot="0">
            <a:off x="1504950" y="6155645"/>
            <a:ext cx="7076685" cy="394335"/>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Bold"/>
                <a:ea typeface="Quicksand Bold"/>
                <a:cs typeface="Quicksand Bold"/>
                <a:sym typeface="Quicksand Bold"/>
              </a:rPr>
              <a:t>Mots clés : Aventure, classique</a:t>
            </a:r>
          </a:p>
        </p:txBody>
      </p:sp>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bg>
      <p:bgPr>
        <a:solidFill>
          <a:srgbClr val="EDECED"/>
        </a:solidFill>
      </p:bgPr>
    </p:bg>
    <p:spTree>
      <p:nvGrpSpPr>
        <p:cNvPr id="1" name=""/>
        <p:cNvGrpSpPr/>
        <p:nvPr/>
      </p:nvGrpSpPr>
      <p:grpSpPr>
        <a:xfrm>
          <a:off x="0" y="0"/>
          <a:ext cx="0" cy="0"/>
          <a:chOff x="0" y="0"/>
          <a:chExt cx="0" cy="0"/>
        </a:xfrm>
      </p:grpSpPr>
      <p:sp>
        <p:nvSpPr>
          <p:cNvPr name="TextBox 2" id="2"/>
          <p:cNvSpPr txBox="true"/>
          <p:nvPr/>
        </p:nvSpPr>
        <p:spPr>
          <a:xfrm rot="0">
            <a:off x="1542490" y="4458176"/>
            <a:ext cx="7708654" cy="982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Synopsis</a:t>
            </a:r>
          </a:p>
        </p:txBody>
      </p:sp>
      <p:sp>
        <p:nvSpPr>
          <p:cNvPr name="Freeform 3" id="3"/>
          <p:cNvSpPr/>
          <p:nvPr/>
        </p:nvSpPr>
        <p:spPr>
          <a:xfrm flipH="false" flipV="false" rot="0">
            <a:off x="15749360" y="8678629"/>
            <a:ext cx="3019880" cy="2261135"/>
          </a:xfrm>
          <a:custGeom>
            <a:avLst/>
            <a:gdLst/>
            <a:ahLst/>
            <a:cxnLst/>
            <a:rect r="r" b="b" t="t" l="l"/>
            <a:pathLst>
              <a:path h="2261135" w="3019880">
                <a:moveTo>
                  <a:pt x="0" y="0"/>
                </a:moveTo>
                <a:lnTo>
                  <a:pt x="3019880" y="0"/>
                </a:lnTo>
                <a:lnTo>
                  <a:pt x="3019880" y="2261135"/>
                </a:lnTo>
                <a:lnTo>
                  <a:pt x="0" y="226113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2027954">
            <a:off x="16252068" y="-6239"/>
            <a:ext cx="2491392" cy="2513384"/>
          </a:xfrm>
          <a:custGeom>
            <a:avLst/>
            <a:gdLst/>
            <a:ahLst/>
            <a:cxnLst/>
            <a:rect r="r" b="b" t="t" l="l"/>
            <a:pathLst>
              <a:path h="2513384" w="2491392">
                <a:moveTo>
                  <a:pt x="0" y="0"/>
                </a:moveTo>
                <a:lnTo>
                  <a:pt x="2491392" y="0"/>
                </a:lnTo>
                <a:lnTo>
                  <a:pt x="2491392" y="2513384"/>
                </a:lnTo>
                <a:lnTo>
                  <a:pt x="0" y="251338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5" id="5"/>
          <p:cNvSpPr/>
          <p:nvPr/>
        </p:nvSpPr>
        <p:spPr>
          <a:xfrm flipH="true" flipV="false" rot="0">
            <a:off x="431778" y="8999218"/>
            <a:ext cx="2221424" cy="2575564"/>
          </a:xfrm>
          <a:custGeom>
            <a:avLst/>
            <a:gdLst/>
            <a:ahLst/>
            <a:cxnLst/>
            <a:rect r="r" b="b" t="t" l="l"/>
            <a:pathLst>
              <a:path h="2575564" w="2221424">
                <a:moveTo>
                  <a:pt x="2221424" y="0"/>
                </a:moveTo>
                <a:lnTo>
                  <a:pt x="0" y="0"/>
                </a:lnTo>
                <a:lnTo>
                  <a:pt x="0" y="2575564"/>
                </a:lnTo>
                <a:lnTo>
                  <a:pt x="2221424" y="2575564"/>
                </a:lnTo>
                <a:lnTo>
                  <a:pt x="2221424"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550486" y="-486809"/>
            <a:ext cx="3158372" cy="3150476"/>
          </a:xfrm>
          <a:custGeom>
            <a:avLst/>
            <a:gdLst/>
            <a:ahLst/>
            <a:cxnLst/>
            <a:rect r="r" b="b" t="t" l="l"/>
            <a:pathLst>
              <a:path h="3150476" w="3158372">
                <a:moveTo>
                  <a:pt x="0" y="0"/>
                </a:moveTo>
                <a:lnTo>
                  <a:pt x="3158372" y="0"/>
                </a:lnTo>
                <a:lnTo>
                  <a:pt x="3158372" y="3150476"/>
                </a:lnTo>
                <a:lnTo>
                  <a:pt x="0" y="3150476"/>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7" id="7"/>
          <p:cNvSpPr/>
          <p:nvPr/>
        </p:nvSpPr>
        <p:spPr>
          <a:xfrm flipH="false" flipV="false" rot="0">
            <a:off x="12061869" y="8999218"/>
            <a:ext cx="3211541" cy="3285464"/>
          </a:xfrm>
          <a:custGeom>
            <a:avLst/>
            <a:gdLst/>
            <a:ahLst/>
            <a:cxnLst/>
            <a:rect r="r" b="b" t="t" l="l"/>
            <a:pathLst>
              <a:path h="3285464" w="3211541">
                <a:moveTo>
                  <a:pt x="0" y="0"/>
                </a:moveTo>
                <a:lnTo>
                  <a:pt x="3211541" y="0"/>
                </a:lnTo>
                <a:lnTo>
                  <a:pt x="3211541" y="3285464"/>
                </a:lnTo>
                <a:lnTo>
                  <a:pt x="0" y="3285464"/>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8" id="8"/>
          <p:cNvSpPr/>
          <p:nvPr/>
        </p:nvSpPr>
        <p:spPr>
          <a:xfrm flipH="false" flipV="false" rot="0">
            <a:off x="6662290" y="433959"/>
            <a:ext cx="5046828" cy="4570984"/>
          </a:xfrm>
          <a:custGeom>
            <a:avLst/>
            <a:gdLst/>
            <a:ahLst/>
            <a:cxnLst/>
            <a:rect r="r" b="b" t="t" l="l"/>
            <a:pathLst>
              <a:path h="4570984" w="5046828">
                <a:moveTo>
                  <a:pt x="0" y="0"/>
                </a:moveTo>
                <a:lnTo>
                  <a:pt x="5046829" y="0"/>
                </a:lnTo>
                <a:lnTo>
                  <a:pt x="5046829" y="4570984"/>
                </a:lnTo>
                <a:lnTo>
                  <a:pt x="0" y="4570984"/>
                </a:lnTo>
                <a:lnTo>
                  <a:pt x="0" y="0"/>
                </a:lnTo>
                <a:close/>
              </a:path>
            </a:pathLst>
          </a:custGeom>
          <a:blipFill>
            <a:blip r:embed="rId12"/>
            <a:stretch>
              <a:fillRect l="0" t="0" r="0" b="0"/>
            </a:stretch>
          </a:blipFill>
        </p:spPr>
      </p:sp>
      <p:sp>
        <p:nvSpPr>
          <p:cNvPr name="Freeform 9" id="9"/>
          <p:cNvSpPr/>
          <p:nvPr/>
        </p:nvSpPr>
        <p:spPr>
          <a:xfrm flipH="false" flipV="false" rot="0">
            <a:off x="12061869" y="2317480"/>
            <a:ext cx="4721705" cy="7034197"/>
          </a:xfrm>
          <a:custGeom>
            <a:avLst/>
            <a:gdLst/>
            <a:ahLst/>
            <a:cxnLst/>
            <a:rect r="r" b="b" t="t" l="l"/>
            <a:pathLst>
              <a:path h="7034197" w="4721705">
                <a:moveTo>
                  <a:pt x="0" y="0"/>
                </a:moveTo>
                <a:lnTo>
                  <a:pt x="4721704" y="0"/>
                </a:lnTo>
                <a:lnTo>
                  <a:pt x="4721704" y="7034197"/>
                </a:lnTo>
                <a:lnTo>
                  <a:pt x="0" y="7034197"/>
                </a:lnTo>
                <a:lnTo>
                  <a:pt x="0" y="0"/>
                </a:lnTo>
                <a:close/>
              </a:path>
            </a:pathLst>
          </a:custGeom>
          <a:blipFill>
            <a:blip r:embed="rId13"/>
            <a:stretch>
              <a:fillRect l="0" t="0" r="0" b="0"/>
            </a:stretch>
          </a:blipFill>
        </p:spPr>
      </p:sp>
      <p:sp>
        <p:nvSpPr>
          <p:cNvPr name="Freeform 10" id="10"/>
          <p:cNvSpPr/>
          <p:nvPr/>
        </p:nvSpPr>
        <p:spPr>
          <a:xfrm flipH="false" flipV="false" rot="0">
            <a:off x="8308893" y="5441158"/>
            <a:ext cx="3400225" cy="4893368"/>
          </a:xfrm>
          <a:custGeom>
            <a:avLst/>
            <a:gdLst/>
            <a:ahLst/>
            <a:cxnLst/>
            <a:rect r="r" b="b" t="t" l="l"/>
            <a:pathLst>
              <a:path h="4893368" w="3400225">
                <a:moveTo>
                  <a:pt x="0" y="0"/>
                </a:moveTo>
                <a:lnTo>
                  <a:pt x="3400226" y="0"/>
                </a:lnTo>
                <a:lnTo>
                  <a:pt x="3400226" y="4893368"/>
                </a:lnTo>
                <a:lnTo>
                  <a:pt x="0" y="4893368"/>
                </a:lnTo>
                <a:lnTo>
                  <a:pt x="0" y="0"/>
                </a:lnTo>
                <a:close/>
              </a:path>
            </a:pathLst>
          </a:custGeom>
          <a:blipFill>
            <a:blip r:embed="rId14">
              <a:extLst>
                <a:ext uri="{96DAC541-7B7A-43D3-8B79-37D633B846F1}">
                  <asvg:svgBlip xmlns:asvg="http://schemas.microsoft.com/office/drawing/2016/SVG/main" r:embed="rId15"/>
                </a:ext>
              </a:extLst>
            </a:blip>
            <a:stretch>
              <a:fillRect l="0" t="0" r="0" b="0"/>
            </a:stretch>
          </a:blipFill>
        </p:spPr>
      </p:sp>
      <p:sp>
        <p:nvSpPr>
          <p:cNvPr name="TextBox 11" id="11"/>
          <p:cNvSpPr txBox="true"/>
          <p:nvPr/>
        </p:nvSpPr>
        <p:spPr>
          <a:xfrm rot="0">
            <a:off x="1542490" y="5556885"/>
            <a:ext cx="7076685" cy="3701415"/>
          </a:xfrm>
          <a:prstGeom prst="rect">
            <a:avLst/>
          </a:prstGeom>
        </p:spPr>
        <p:txBody>
          <a:bodyPr anchor="t" rtlCol="false" tIns="0" lIns="0" bIns="0" rIns="0">
            <a:spAutoFit/>
          </a:bodyPr>
          <a:lstStyle/>
          <a:p>
            <a:pPr algn="l" marL="0" indent="0" lvl="0">
              <a:lnSpc>
                <a:spcPts val="2295"/>
              </a:lnSpc>
              <a:spcBef>
                <a:spcPct val="0"/>
              </a:spcBef>
            </a:pPr>
            <a:r>
              <a:rPr lang="en-US" b="true" sz="1700" spc="102">
                <a:solidFill>
                  <a:srgbClr val="000000"/>
                </a:solidFill>
                <a:latin typeface="Quicksand Semi-Bold"/>
                <a:ea typeface="Quicksand Semi-Bold"/>
                <a:cs typeface="Quicksand Semi-Bold"/>
                <a:sym typeface="Quicksand Semi-Bold"/>
              </a:rPr>
              <a:t>Garnement espiègle, Tom Sawyer n'a rien contre l'école, surtout</a:t>
            </a:r>
            <a:r>
              <a:rPr lang="en-US" b="true" sz="1700" spc="102" u="none">
                <a:solidFill>
                  <a:srgbClr val="000000"/>
                </a:solidFill>
                <a:latin typeface="Quicksand Semi-Bold"/>
                <a:ea typeface="Quicksand Semi-Bold"/>
                <a:cs typeface="Quicksand Semi-Bold"/>
                <a:sym typeface="Quicksand Semi-Bold"/>
              </a:rPr>
              <a:t> quand on y croise de jolies filles comme Becky Thatcher. </a:t>
            </a:r>
          </a:p>
          <a:p>
            <a:pPr algn="l" marL="0" indent="0" lvl="0">
              <a:lnSpc>
                <a:spcPts val="2295"/>
              </a:lnSpc>
              <a:spcBef>
                <a:spcPct val="0"/>
              </a:spcBef>
            </a:pPr>
          </a:p>
          <a:p>
            <a:pPr algn="l" marL="0" indent="0" lvl="0">
              <a:lnSpc>
                <a:spcPts val="2295"/>
              </a:lnSpc>
              <a:spcBef>
                <a:spcPct val="0"/>
              </a:spcBef>
            </a:pPr>
            <a:r>
              <a:rPr lang="en-US" b="true" sz="1700" spc="102" u="none">
                <a:solidFill>
                  <a:srgbClr val="000000"/>
                </a:solidFill>
                <a:latin typeface="Quicksand Semi-Bold"/>
                <a:ea typeface="Quicksand Semi-Bold"/>
                <a:cs typeface="Quicksand Semi-Bold"/>
                <a:sym typeface="Quicksand Semi-Bold"/>
              </a:rPr>
              <a:t>Seulement, à choisir, il préfère de loin faire les 400 coups et partir à l'aventure avec son ami Huck le vagabond pour jouer aux pirates ou aux bandits. Mais un soir, dans un cimetière désert, les deux compères sont les témoins d'un crime bien réel ! Cette expérience va bouleverser leur quotidien, car le terrible Joe l'Indien, avide de vengeance, court toujours...</a:t>
            </a:r>
          </a:p>
          <a:p>
            <a:pPr algn="l" marL="0" indent="0" lvl="0">
              <a:lnSpc>
                <a:spcPts val="2295"/>
              </a:lnSpc>
              <a:spcBef>
                <a:spcPct val="0"/>
              </a:spcBef>
            </a:pPr>
          </a:p>
          <a:p>
            <a:pPr algn="l" marL="0" indent="0" lvl="0">
              <a:lnSpc>
                <a:spcPts val="2295"/>
              </a:lnSpc>
              <a:spcBef>
                <a:spcPct val="0"/>
              </a:spcBef>
            </a:pPr>
          </a:p>
        </p:txBody>
      </p:sp>
    </p:spTree>
  </p:cSld>
  <p:clrMapOvr>
    <a:masterClrMapping/>
  </p:clrMapOvr>
</p:sld>
</file>

<file path=ppt/slides/slide14.xml><?xml version="1.0" encoding="utf-8"?>
<p:sld xmlns:p="http://schemas.openxmlformats.org/presentationml/2006/main" xmlns:a="http://schemas.openxmlformats.org/drawingml/2006/main" xmlns:r="http://schemas.openxmlformats.org/officeDocument/2006/relationships">
  <p:cSld>
    <p:bg>
      <p:bgPr>
        <a:solidFill>
          <a:srgbClr val="F6A64A"/>
        </a:solidFill>
      </p:bgPr>
    </p:bg>
    <p:spTree>
      <p:nvGrpSpPr>
        <p:cNvPr id="1" name=""/>
        <p:cNvGrpSpPr/>
        <p:nvPr/>
      </p:nvGrpSpPr>
      <p:grpSpPr>
        <a:xfrm>
          <a:off x="0" y="0"/>
          <a:ext cx="0" cy="0"/>
          <a:chOff x="0" y="0"/>
          <a:chExt cx="0" cy="0"/>
        </a:xfrm>
      </p:grpSpPr>
      <p:grpSp>
        <p:nvGrpSpPr>
          <p:cNvPr name="Group 2" id="2"/>
          <p:cNvGrpSpPr/>
          <p:nvPr/>
        </p:nvGrpSpPr>
        <p:grpSpPr>
          <a:xfrm rot="0">
            <a:off x="821526" y="821621"/>
            <a:ext cx="16644948" cy="8643757"/>
            <a:chOff x="0" y="0"/>
            <a:chExt cx="6236922" cy="3238847"/>
          </a:xfrm>
        </p:grpSpPr>
        <p:sp>
          <p:nvSpPr>
            <p:cNvPr name="Freeform 3" id="3"/>
            <p:cNvSpPr/>
            <p:nvPr/>
          </p:nvSpPr>
          <p:spPr>
            <a:xfrm flipH="false" flipV="false" rot="0">
              <a:off x="0" y="0"/>
              <a:ext cx="6236922" cy="3238847"/>
            </a:xfrm>
            <a:custGeom>
              <a:avLst/>
              <a:gdLst/>
              <a:ahLst/>
              <a:cxnLst/>
              <a:rect r="r" b="b" t="t" l="l"/>
              <a:pathLst>
                <a:path h="3238847" w="6236922">
                  <a:moveTo>
                    <a:pt x="1395" y="0"/>
                  </a:moveTo>
                  <a:lnTo>
                    <a:pt x="6235527" y="0"/>
                  </a:lnTo>
                  <a:cubicBezTo>
                    <a:pt x="6236298" y="0"/>
                    <a:pt x="6236922" y="625"/>
                    <a:pt x="6236922" y="1395"/>
                  </a:cubicBezTo>
                  <a:lnTo>
                    <a:pt x="6236922" y="3237452"/>
                  </a:lnTo>
                  <a:cubicBezTo>
                    <a:pt x="6236922" y="3238222"/>
                    <a:pt x="6236298" y="3238847"/>
                    <a:pt x="6235527" y="3238847"/>
                  </a:cubicBezTo>
                  <a:lnTo>
                    <a:pt x="1395" y="3238847"/>
                  </a:lnTo>
                  <a:cubicBezTo>
                    <a:pt x="625" y="3238847"/>
                    <a:pt x="0" y="3238222"/>
                    <a:pt x="0" y="3237452"/>
                  </a:cubicBezTo>
                  <a:lnTo>
                    <a:pt x="0" y="1395"/>
                  </a:lnTo>
                  <a:cubicBezTo>
                    <a:pt x="0" y="625"/>
                    <a:pt x="625" y="0"/>
                    <a:pt x="1395" y="0"/>
                  </a:cubicBezTo>
                  <a:close/>
                </a:path>
              </a:pathLst>
            </a:custGeom>
            <a:solidFill>
              <a:srgbClr val="FFFFFF"/>
            </a:solidFill>
          </p:spPr>
        </p:sp>
        <p:sp>
          <p:nvSpPr>
            <p:cNvPr name="TextBox 4" id="4"/>
            <p:cNvSpPr txBox="true"/>
            <p:nvPr/>
          </p:nvSpPr>
          <p:spPr>
            <a:xfrm>
              <a:off x="0" y="-9525"/>
              <a:ext cx="6236922" cy="3248372"/>
            </a:xfrm>
            <a:prstGeom prst="rect">
              <a:avLst/>
            </a:prstGeom>
          </p:spPr>
          <p:txBody>
            <a:bodyPr anchor="ctr" rtlCol="false" tIns="19016" lIns="19016" bIns="19016" rIns="19016"/>
            <a:lstStyle/>
            <a:p>
              <a:pPr algn="ctr">
                <a:lnSpc>
                  <a:spcPts val="733"/>
                </a:lnSpc>
                <a:spcBef>
                  <a:spcPct val="0"/>
                </a:spcBef>
              </a:pPr>
            </a:p>
          </p:txBody>
        </p:sp>
      </p:grpSp>
      <p:sp>
        <p:nvSpPr>
          <p:cNvPr name="Freeform 5" id="5"/>
          <p:cNvSpPr/>
          <p:nvPr/>
        </p:nvSpPr>
        <p:spPr>
          <a:xfrm flipH="false" flipV="false" rot="0">
            <a:off x="-584258" y="-398379"/>
            <a:ext cx="2730008" cy="2671995"/>
          </a:xfrm>
          <a:custGeom>
            <a:avLst/>
            <a:gdLst/>
            <a:ahLst/>
            <a:cxnLst/>
            <a:rect r="r" b="b" t="t" l="l"/>
            <a:pathLst>
              <a:path h="2671995" w="2730008">
                <a:moveTo>
                  <a:pt x="0" y="0"/>
                </a:moveTo>
                <a:lnTo>
                  <a:pt x="2730008" y="0"/>
                </a:lnTo>
                <a:lnTo>
                  <a:pt x="2730008" y="2671995"/>
                </a:lnTo>
                <a:lnTo>
                  <a:pt x="0" y="267199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7473912" y="9258300"/>
            <a:ext cx="2215446" cy="2468463"/>
          </a:xfrm>
          <a:custGeom>
            <a:avLst/>
            <a:gdLst/>
            <a:ahLst/>
            <a:cxnLst/>
            <a:rect r="r" b="b" t="t" l="l"/>
            <a:pathLst>
              <a:path h="2468463" w="2215446">
                <a:moveTo>
                  <a:pt x="0" y="0"/>
                </a:moveTo>
                <a:lnTo>
                  <a:pt x="2215446" y="0"/>
                </a:lnTo>
                <a:lnTo>
                  <a:pt x="2215446" y="2468463"/>
                </a:lnTo>
                <a:lnTo>
                  <a:pt x="0" y="2468463"/>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563662" y="697194"/>
            <a:ext cx="6657171" cy="9112003"/>
          </a:xfrm>
          <a:custGeom>
            <a:avLst/>
            <a:gdLst/>
            <a:ahLst/>
            <a:cxnLst/>
            <a:rect r="r" b="b" t="t" l="l"/>
            <a:pathLst>
              <a:path h="9112003" w="6657171">
                <a:moveTo>
                  <a:pt x="0" y="0"/>
                </a:moveTo>
                <a:lnTo>
                  <a:pt x="6657171" y="0"/>
                </a:lnTo>
                <a:lnTo>
                  <a:pt x="6657171" y="9112003"/>
                </a:lnTo>
                <a:lnTo>
                  <a:pt x="0" y="9112003"/>
                </a:lnTo>
                <a:lnTo>
                  <a:pt x="0" y="0"/>
                </a:lnTo>
                <a:close/>
              </a:path>
            </a:pathLst>
          </a:custGeom>
          <a:blipFill>
            <a:blip r:embed="rId6"/>
            <a:stretch>
              <a:fillRect l="0" t="0" r="0" b="0"/>
            </a:stretch>
          </a:blipFill>
        </p:spPr>
      </p:sp>
      <p:sp>
        <p:nvSpPr>
          <p:cNvPr name="Freeform 8" id="8"/>
          <p:cNvSpPr/>
          <p:nvPr/>
        </p:nvSpPr>
        <p:spPr>
          <a:xfrm flipH="false" flipV="false" rot="-2700000">
            <a:off x="10390699" y="6675536"/>
            <a:ext cx="3728572" cy="5165529"/>
          </a:xfrm>
          <a:custGeom>
            <a:avLst/>
            <a:gdLst/>
            <a:ahLst/>
            <a:cxnLst/>
            <a:rect r="r" b="b" t="t" l="l"/>
            <a:pathLst>
              <a:path h="5165529" w="3728572">
                <a:moveTo>
                  <a:pt x="0" y="0"/>
                </a:moveTo>
                <a:lnTo>
                  <a:pt x="3728572" y="0"/>
                </a:lnTo>
                <a:lnTo>
                  <a:pt x="3728572" y="5165528"/>
                </a:lnTo>
                <a:lnTo>
                  <a:pt x="0" y="5165528"/>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9" id="9"/>
          <p:cNvSpPr/>
          <p:nvPr/>
        </p:nvSpPr>
        <p:spPr>
          <a:xfrm flipH="false" flipV="false" rot="0">
            <a:off x="16109312" y="0"/>
            <a:ext cx="2094735" cy="3130719"/>
          </a:xfrm>
          <a:custGeom>
            <a:avLst/>
            <a:gdLst/>
            <a:ahLst/>
            <a:cxnLst/>
            <a:rect r="r" b="b" t="t" l="l"/>
            <a:pathLst>
              <a:path h="3130719" w="2094735">
                <a:moveTo>
                  <a:pt x="0" y="0"/>
                </a:moveTo>
                <a:lnTo>
                  <a:pt x="2094735" y="0"/>
                </a:lnTo>
                <a:lnTo>
                  <a:pt x="2094735" y="3130719"/>
                </a:lnTo>
                <a:lnTo>
                  <a:pt x="0" y="3130719"/>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10" id="10"/>
          <p:cNvSpPr/>
          <p:nvPr/>
        </p:nvSpPr>
        <p:spPr>
          <a:xfrm flipH="false" flipV="false" rot="0">
            <a:off x="15656700" y="6887949"/>
            <a:ext cx="2352933" cy="2921248"/>
          </a:xfrm>
          <a:custGeom>
            <a:avLst/>
            <a:gdLst/>
            <a:ahLst/>
            <a:cxnLst/>
            <a:rect r="r" b="b" t="t" l="l"/>
            <a:pathLst>
              <a:path h="2921248" w="2352933">
                <a:moveTo>
                  <a:pt x="0" y="0"/>
                </a:moveTo>
                <a:lnTo>
                  <a:pt x="2352932" y="0"/>
                </a:lnTo>
                <a:lnTo>
                  <a:pt x="2352932" y="2921248"/>
                </a:lnTo>
                <a:lnTo>
                  <a:pt x="0" y="2921248"/>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TextBox 11" id="11"/>
          <p:cNvSpPr txBox="true"/>
          <p:nvPr/>
        </p:nvSpPr>
        <p:spPr>
          <a:xfrm rot="0">
            <a:off x="8400658" y="2147736"/>
            <a:ext cx="7708654" cy="982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sherlock holmes</a:t>
            </a:r>
          </a:p>
        </p:txBody>
      </p:sp>
      <p:sp>
        <p:nvSpPr>
          <p:cNvPr name="TextBox 12" id="12"/>
          <p:cNvSpPr txBox="true"/>
          <p:nvPr/>
        </p:nvSpPr>
        <p:spPr>
          <a:xfrm rot="0">
            <a:off x="8581128" y="3764034"/>
            <a:ext cx="7076685" cy="1956435"/>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Semi-Bold"/>
                <a:ea typeface="Quicksand Semi-Bold"/>
                <a:cs typeface="Quicksand Semi-Bold"/>
                <a:sym typeface="Quicksand Semi-Bold"/>
              </a:rPr>
              <a:t>G</a:t>
            </a:r>
            <a:r>
              <a:rPr lang="en-US" b="true" sz="2299" spc="137" u="none">
                <a:solidFill>
                  <a:srgbClr val="000000"/>
                </a:solidFill>
                <a:latin typeface="Quicksand Semi-Bold"/>
                <a:ea typeface="Quicksand Semi-Bold"/>
                <a:cs typeface="Quicksand Semi-Bold"/>
                <a:sym typeface="Quicksand Semi-Bold"/>
              </a:rPr>
              <a:t>enre</a:t>
            </a:r>
            <a:r>
              <a:rPr lang="en-US" b="true" sz="2299" spc="137" u="none">
                <a:solidFill>
                  <a:srgbClr val="000000"/>
                </a:solidFill>
                <a:latin typeface="Quicksand Bold"/>
                <a:ea typeface="Quicksand Bold"/>
                <a:cs typeface="Quicksand Bold"/>
                <a:sym typeface="Quicksand Bold"/>
              </a:rPr>
              <a:t> </a:t>
            </a:r>
            <a:r>
              <a:rPr lang="en-US" b="true" sz="2299" spc="137">
                <a:solidFill>
                  <a:srgbClr val="000000"/>
                </a:solidFill>
                <a:latin typeface="Quicksand Bold"/>
                <a:ea typeface="Quicksand Bold"/>
                <a:cs typeface="Quicksand Bold"/>
                <a:sym typeface="Quicksand Bold"/>
              </a:rPr>
              <a:t>: </a:t>
            </a:r>
            <a:r>
              <a:rPr lang="en-US" b="true" sz="2299" spc="137">
                <a:solidFill>
                  <a:srgbClr val="000000"/>
                </a:solidFill>
                <a:latin typeface="Quicksand Bold"/>
                <a:ea typeface="Quicksand Bold"/>
                <a:cs typeface="Quicksand Bold"/>
                <a:sym typeface="Quicksand Bold"/>
                <a:hlinkClick r:id="rId13" tooltip="https://www.canalbd.net/genres/heroic-fantasy-magie-1370/?product_section=109"/>
              </a:rPr>
              <a:t>S</a:t>
            </a:r>
            <a:r>
              <a:rPr lang="en-US" b="true" sz="2299" spc="137">
                <a:solidFill>
                  <a:srgbClr val="000000"/>
                </a:solidFill>
                <a:latin typeface="Quicksand Bold"/>
                <a:ea typeface="Quicksand Bold"/>
                <a:cs typeface="Quicksand Bold"/>
                <a:sym typeface="Quicksand Bold"/>
              </a:rPr>
              <a:t>einen</a:t>
            </a:r>
          </a:p>
          <a:p>
            <a:pPr algn="l" marL="0" indent="0" lvl="0">
              <a:lnSpc>
                <a:spcPts val="3104"/>
              </a:lnSpc>
              <a:spcBef>
                <a:spcPct val="0"/>
              </a:spcBef>
            </a:pPr>
          </a:p>
          <a:p>
            <a:pPr algn="l" marL="0" indent="0" lvl="0">
              <a:lnSpc>
                <a:spcPts val="3104"/>
              </a:lnSpc>
              <a:spcBef>
                <a:spcPct val="0"/>
              </a:spcBef>
            </a:pPr>
            <a:r>
              <a:rPr lang="en-US" b="true" sz="2299" spc="137" u="none">
                <a:solidFill>
                  <a:srgbClr val="000000"/>
                </a:solidFill>
                <a:latin typeface="Quicksand Bold"/>
                <a:ea typeface="Quicksand Bold"/>
                <a:cs typeface="Quicksand Bold"/>
                <a:sym typeface="Quicksand Bold"/>
              </a:rPr>
              <a:t>One shot</a:t>
            </a:r>
          </a:p>
          <a:p>
            <a:pPr algn="l" marL="0" indent="0" lvl="0">
              <a:lnSpc>
                <a:spcPts val="3104"/>
              </a:lnSpc>
              <a:spcBef>
                <a:spcPct val="0"/>
              </a:spcBef>
            </a:pPr>
          </a:p>
          <a:p>
            <a:pPr algn="l" marL="0" indent="0" lvl="0">
              <a:lnSpc>
                <a:spcPts val="3104"/>
              </a:lnSpc>
              <a:spcBef>
                <a:spcPct val="0"/>
              </a:spcBef>
            </a:pPr>
          </a:p>
        </p:txBody>
      </p:sp>
      <p:sp>
        <p:nvSpPr>
          <p:cNvPr name="TextBox 13" id="13"/>
          <p:cNvSpPr txBox="true"/>
          <p:nvPr/>
        </p:nvSpPr>
        <p:spPr>
          <a:xfrm rot="0">
            <a:off x="8581128" y="5128242"/>
            <a:ext cx="7076685" cy="394335"/>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Bold"/>
                <a:ea typeface="Quicksand Bold"/>
                <a:cs typeface="Quicksand Bold"/>
                <a:sym typeface="Quicksand Bold"/>
              </a:rPr>
              <a:t>Mots clés : Enquête, classique</a:t>
            </a:r>
          </a:p>
        </p:txBody>
      </p:sp>
      <p:sp>
        <p:nvSpPr>
          <p:cNvPr name="TextBox 14" id="14"/>
          <p:cNvSpPr txBox="true"/>
          <p:nvPr/>
        </p:nvSpPr>
        <p:spPr>
          <a:xfrm rot="0">
            <a:off x="8539370" y="3159294"/>
            <a:ext cx="7118443" cy="416264"/>
          </a:xfrm>
          <a:prstGeom prst="rect">
            <a:avLst/>
          </a:prstGeom>
        </p:spPr>
        <p:txBody>
          <a:bodyPr anchor="t" rtlCol="false" tIns="0" lIns="0" bIns="0" rIns="0">
            <a:spAutoFit/>
          </a:bodyPr>
          <a:lstStyle/>
          <a:p>
            <a:pPr algn="l">
              <a:lnSpc>
                <a:spcPts val="3175"/>
              </a:lnSpc>
            </a:pPr>
            <a:r>
              <a:rPr lang="en-US" sz="2939">
                <a:solidFill>
                  <a:srgbClr val="000000"/>
                </a:solidFill>
                <a:latin typeface="Abys"/>
                <a:ea typeface="Abys"/>
                <a:cs typeface="Abys"/>
                <a:sym typeface="Abys"/>
              </a:rPr>
              <a:t>une étude en rouge</a:t>
            </a:r>
          </a:p>
        </p:txBody>
      </p:sp>
    </p:spTree>
  </p:cSld>
  <p:clrMapOvr>
    <a:masterClrMapping/>
  </p:clrMapOvr>
</p:sld>
</file>

<file path=ppt/slides/slide15.xml><?xml version="1.0" encoding="utf-8"?>
<p:sld xmlns:p="http://schemas.openxmlformats.org/presentationml/2006/main" xmlns:a="http://schemas.openxmlformats.org/drawingml/2006/main" xmlns:r="http://schemas.openxmlformats.org/officeDocument/2006/relationships">
  <p:cSld>
    <p:bg>
      <p:bgPr>
        <a:solidFill>
          <a:srgbClr val="EDECED"/>
        </a:solidFill>
      </p:bgPr>
    </p:bg>
    <p:spTree>
      <p:nvGrpSpPr>
        <p:cNvPr id="1" name=""/>
        <p:cNvGrpSpPr/>
        <p:nvPr/>
      </p:nvGrpSpPr>
      <p:grpSpPr>
        <a:xfrm>
          <a:off x="0" y="0"/>
          <a:ext cx="0" cy="0"/>
          <a:chOff x="0" y="0"/>
          <a:chExt cx="0" cy="0"/>
        </a:xfrm>
      </p:grpSpPr>
      <p:sp>
        <p:nvSpPr>
          <p:cNvPr name="TextBox 2" id="2"/>
          <p:cNvSpPr txBox="true"/>
          <p:nvPr/>
        </p:nvSpPr>
        <p:spPr>
          <a:xfrm rot="0">
            <a:off x="9550646" y="2349816"/>
            <a:ext cx="7708654" cy="982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Synopsis</a:t>
            </a:r>
          </a:p>
        </p:txBody>
      </p:sp>
      <p:sp>
        <p:nvSpPr>
          <p:cNvPr name="Freeform 3" id="3"/>
          <p:cNvSpPr/>
          <p:nvPr/>
        </p:nvSpPr>
        <p:spPr>
          <a:xfrm flipH="false" flipV="false" rot="0">
            <a:off x="15749360" y="8678629"/>
            <a:ext cx="3019880" cy="2261135"/>
          </a:xfrm>
          <a:custGeom>
            <a:avLst/>
            <a:gdLst/>
            <a:ahLst/>
            <a:cxnLst/>
            <a:rect r="r" b="b" t="t" l="l"/>
            <a:pathLst>
              <a:path h="2261135" w="3019880">
                <a:moveTo>
                  <a:pt x="0" y="0"/>
                </a:moveTo>
                <a:lnTo>
                  <a:pt x="3019880" y="0"/>
                </a:lnTo>
                <a:lnTo>
                  <a:pt x="3019880" y="2261135"/>
                </a:lnTo>
                <a:lnTo>
                  <a:pt x="0" y="226113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2027954">
            <a:off x="16252068" y="-6239"/>
            <a:ext cx="2491392" cy="2513384"/>
          </a:xfrm>
          <a:custGeom>
            <a:avLst/>
            <a:gdLst/>
            <a:ahLst/>
            <a:cxnLst/>
            <a:rect r="r" b="b" t="t" l="l"/>
            <a:pathLst>
              <a:path h="2513384" w="2491392">
                <a:moveTo>
                  <a:pt x="0" y="0"/>
                </a:moveTo>
                <a:lnTo>
                  <a:pt x="2491392" y="0"/>
                </a:lnTo>
                <a:lnTo>
                  <a:pt x="2491392" y="2513384"/>
                </a:lnTo>
                <a:lnTo>
                  <a:pt x="0" y="251338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5" id="5"/>
          <p:cNvSpPr/>
          <p:nvPr/>
        </p:nvSpPr>
        <p:spPr>
          <a:xfrm flipH="true" flipV="false" rot="0">
            <a:off x="431778" y="8999218"/>
            <a:ext cx="2221424" cy="2575564"/>
          </a:xfrm>
          <a:custGeom>
            <a:avLst/>
            <a:gdLst/>
            <a:ahLst/>
            <a:cxnLst/>
            <a:rect r="r" b="b" t="t" l="l"/>
            <a:pathLst>
              <a:path h="2575564" w="2221424">
                <a:moveTo>
                  <a:pt x="2221424" y="0"/>
                </a:moveTo>
                <a:lnTo>
                  <a:pt x="0" y="0"/>
                </a:lnTo>
                <a:lnTo>
                  <a:pt x="0" y="2575564"/>
                </a:lnTo>
                <a:lnTo>
                  <a:pt x="2221424" y="2575564"/>
                </a:lnTo>
                <a:lnTo>
                  <a:pt x="2221424"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550486" y="-486809"/>
            <a:ext cx="3158372" cy="3150476"/>
          </a:xfrm>
          <a:custGeom>
            <a:avLst/>
            <a:gdLst/>
            <a:ahLst/>
            <a:cxnLst/>
            <a:rect r="r" b="b" t="t" l="l"/>
            <a:pathLst>
              <a:path h="3150476" w="3158372">
                <a:moveTo>
                  <a:pt x="0" y="0"/>
                </a:moveTo>
                <a:lnTo>
                  <a:pt x="3158372" y="0"/>
                </a:lnTo>
                <a:lnTo>
                  <a:pt x="3158372" y="3150476"/>
                </a:lnTo>
                <a:lnTo>
                  <a:pt x="0" y="3150476"/>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7" id="7"/>
          <p:cNvSpPr/>
          <p:nvPr/>
        </p:nvSpPr>
        <p:spPr>
          <a:xfrm flipH="false" flipV="false" rot="0">
            <a:off x="12061869" y="8999218"/>
            <a:ext cx="3211541" cy="3285464"/>
          </a:xfrm>
          <a:custGeom>
            <a:avLst/>
            <a:gdLst/>
            <a:ahLst/>
            <a:cxnLst/>
            <a:rect r="r" b="b" t="t" l="l"/>
            <a:pathLst>
              <a:path h="3285464" w="3211541">
                <a:moveTo>
                  <a:pt x="0" y="0"/>
                </a:moveTo>
                <a:lnTo>
                  <a:pt x="3211541" y="0"/>
                </a:lnTo>
                <a:lnTo>
                  <a:pt x="3211541" y="3285464"/>
                </a:lnTo>
                <a:lnTo>
                  <a:pt x="0" y="3285464"/>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8" id="8"/>
          <p:cNvSpPr/>
          <p:nvPr/>
        </p:nvSpPr>
        <p:spPr>
          <a:xfrm flipH="false" flipV="false" rot="0">
            <a:off x="5527361" y="6864191"/>
            <a:ext cx="2470646" cy="3422809"/>
          </a:xfrm>
          <a:custGeom>
            <a:avLst/>
            <a:gdLst/>
            <a:ahLst/>
            <a:cxnLst/>
            <a:rect r="r" b="b" t="t" l="l"/>
            <a:pathLst>
              <a:path h="3422809" w="2470646">
                <a:moveTo>
                  <a:pt x="0" y="0"/>
                </a:moveTo>
                <a:lnTo>
                  <a:pt x="2470646" y="0"/>
                </a:lnTo>
                <a:lnTo>
                  <a:pt x="2470646" y="3422809"/>
                </a:lnTo>
                <a:lnTo>
                  <a:pt x="0" y="3422809"/>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9" id="9"/>
          <p:cNvSpPr/>
          <p:nvPr/>
        </p:nvSpPr>
        <p:spPr>
          <a:xfrm flipH="false" flipV="false" rot="0">
            <a:off x="14005316" y="14505"/>
            <a:ext cx="1758206" cy="2627754"/>
          </a:xfrm>
          <a:custGeom>
            <a:avLst/>
            <a:gdLst/>
            <a:ahLst/>
            <a:cxnLst/>
            <a:rect r="r" b="b" t="t" l="l"/>
            <a:pathLst>
              <a:path h="2627754" w="1758206">
                <a:moveTo>
                  <a:pt x="0" y="0"/>
                </a:moveTo>
                <a:lnTo>
                  <a:pt x="1758207" y="0"/>
                </a:lnTo>
                <a:lnTo>
                  <a:pt x="1758207" y="2627755"/>
                </a:lnTo>
                <a:lnTo>
                  <a:pt x="0" y="2627755"/>
                </a:lnTo>
                <a:lnTo>
                  <a:pt x="0" y="0"/>
                </a:lnTo>
                <a:close/>
              </a:path>
            </a:pathLst>
          </a:custGeom>
          <a:blipFill>
            <a:blip r:embed="rId14">
              <a:extLst>
                <a:ext uri="{96DAC541-7B7A-43D3-8B79-37D633B846F1}">
                  <asvg:svgBlip xmlns:asvg="http://schemas.microsoft.com/office/drawing/2016/SVG/main" r:embed="rId15"/>
                </a:ext>
              </a:extLst>
            </a:blip>
            <a:stretch>
              <a:fillRect l="0" t="0" r="0" b="0"/>
            </a:stretch>
          </a:blipFill>
        </p:spPr>
      </p:sp>
      <p:sp>
        <p:nvSpPr>
          <p:cNvPr name="Freeform 10" id="10"/>
          <p:cNvSpPr/>
          <p:nvPr/>
        </p:nvSpPr>
        <p:spPr>
          <a:xfrm flipH="false" flipV="false" rot="0">
            <a:off x="4662344" y="289097"/>
            <a:ext cx="4481656" cy="6356958"/>
          </a:xfrm>
          <a:custGeom>
            <a:avLst/>
            <a:gdLst/>
            <a:ahLst/>
            <a:cxnLst/>
            <a:rect r="r" b="b" t="t" l="l"/>
            <a:pathLst>
              <a:path h="6356958" w="4481656">
                <a:moveTo>
                  <a:pt x="0" y="0"/>
                </a:moveTo>
                <a:lnTo>
                  <a:pt x="4481656" y="0"/>
                </a:lnTo>
                <a:lnTo>
                  <a:pt x="4481656" y="6356958"/>
                </a:lnTo>
                <a:lnTo>
                  <a:pt x="0" y="6356958"/>
                </a:lnTo>
                <a:lnTo>
                  <a:pt x="0" y="0"/>
                </a:lnTo>
                <a:close/>
              </a:path>
            </a:pathLst>
          </a:custGeom>
          <a:blipFill>
            <a:blip r:embed="rId16"/>
            <a:stretch>
              <a:fillRect l="0" t="0" r="0" b="0"/>
            </a:stretch>
          </a:blipFill>
        </p:spPr>
      </p:sp>
      <p:sp>
        <p:nvSpPr>
          <p:cNvPr name="Freeform 11" id="11"/>
          <p:cNvSpPr/>
          <p:nvPr/>
        </p:nvSpPr>
        <p:spPr>
          <a:xfrm flipH="false" flipV="false" rot="0">
            <a:off x="276043" y="2218637"/>
            <a:ext cx="4386301" cy="6356958"/>
          </a:xfrm>
          <a:custGeom>
            <a:avLst/>
            <a:gdLst/>
            <a:ahLst/>
            <a:cxnLst/>
            <a:rect r="r" b="b" t="t" l="l"/>
            <a:pathLst>
              <a:path h="6356958" w="4386301">
                <a:moveTo>
                  <a:pt x="0" y="0"/>
                </a:moveTo>
                <a:lnTo>
                  <a:pt x="4386301" y="0"/>
                </a:lnTo>
                <a:lnTo>
                  <a:pt x="4386301" y="6356958"/>
                </a:lnTo>
                <a:lnTo>
                  <a:pt x="0" y="6356958"/>
                </a:lnTo>
                <a:lnTo>
                  <a:pt x="0" y="0"/>
                </a:lnTo>
                <a:close/>
              </a:path>
            </a:pathLst>
          </a:custGeom>
          <a:blipFill>
            <a:blip r:embed="rId17"/>
            <a:stretch>
              <a:fillRect l="0" t="0" r="0" b="0"/>
            </a:stretch>
          </a:blipFill>
        </p:spPr>
      </p:sp>
      <p:sp>
        <p:nvSpPr>
          <p:cNvPr name="TextBox 12" id="12"/>
          <p:cNvSpPr txBox="true"/>
          <p:nvPr/>
        </p:nvSpPr>
        <p:spPr>
          <a:xfrm rot="0">
            <a:off x="9550646" y="3448526"/>
            <a:ext cx="7076685" cy="3701415"/>
          </a:xfrm>
          <a:prstGeom prst="rect">
            <a:avLst/>
          </a:prstGeom>
        </p:spPr>
        <p:txBody>
          <a:bodyPr anchor="t" rtlCol="false" tIns="0" lIns="0" bIns="0" rIns="0">
            <a:spAutoFit/>
          </a:bodyPr>
          <a:lstStyle/>
          <a:p>
            <a:pPr algn="l" marL="0" indent="0" lvl="0">
              <a:lnSpc>
                <a:spcPts val="2295"/>
              </a:lnSpc>
              <a:spcBef>
                <a:spcPct val="0"/>
              </a:spcBef>
            </a:pPr>
            <a:r>
              <a:rPr lang="en-US" b="true" sz="1700" spc="102">
                <a:solidFill>
                  <a:srgbClr val="000000"/>
                </a:solidFill>
                <a:latin typeface="Quicksand Semi-Bold"/>
                <a:ea typeface="Quicksand Semi-Bold"/>
                <a:cs typeface="Quicksand Semi-Bold"/>
                <a:sym typeface="Quicksand Semi-Bold"/>
              </a:rPr>
              <a:t>Fin du 19ème siècle, à L</a:t>
            </a:r>
            <a:r>
              <a:rPr lang="en-US" b="true" sz="1700" spc="102" u="none">
                <a:solidFill>
                  <a:srgbClr val="000000"/>
                </a:solidFill>
                <a:latin typeface="Quicksand Semi-Bold"/>
                <a:ea typeface="Quicksand Semi-Bold"/>
                <a:cs typeface="Quicksand Semi-Bold"/>
                <a:sym typeface="Quicksand Semi-Bold"/>
              </a:rPr>
              <a:t>ondres, le docteur Watson fait la connaissance de son nouveau colocataire, le singulier Sherlock Holmes. Et lorsque son nouvel ami est appelé à la rescousse par la police parce qu’un homme est mystérieusement mort dans une maison vide, il découvre tous les talents de déduction de celui qui deviendra le plus grand des détectives. </a:t>
            </a:r>
          </a:p>
          <a:p>
            <a:pPr algn="l" marL="0" indent="0" lvl="0">
              <a:lnSpc>
                <a:spcPts val="2295"/>
              </a:lnSpc>
              <a:spcBef>
                <a:spcPct val="0"/>
              </a:spcBef>
            </a:pPr>
          </a:p>
          <a:p>
            <a:pPr algn="l" marL="0" indent="0" lvl="0">
              <a:lnSpc>
                <a:spcPts val="2295"/>
              </a:lnSpc>
              <a:spcBef>
                <a:spcPct val="0"/>
              </a:spcBef>
            </a:pPr>
            <a:r>
              <a:rPr lang="en-US" b="true" sz="1700" spc="102" u="none">
                <a:solidFill>
                  <a:srgbClr val="000000"/>
                </a:solidFill>
                <a:latin typeface="Quicksand Semi-Bold"/>
                <a:ea typeface="Quicksand Semi-Bold"/>
                <a:cs typeface="Quicksand Semi-Bold"/>
                <a:sym typeface="Quicksand Semi-Bold"/>
              </a:rPr>
              <a:t>Plus l’histoire est étrange et plus Sherlock Holmes est prêt à accepter une nouvelle affaire, comme avec cet homme mêlé à une étrange ligue pour les roux ou encore cette femme dont la sœur est décédée dans une chambre entièrement close..</a:t>
            </a:r>
          </a:p>
        </p:txBody>
      </p:sp>
    </p:spTree>
  </p:cSld>
  <p:clrMapOvr>
    <a:masterClrMapping/>
  </p:clrMapOvr>
</p:sld>
</file>

<file path=ppt/slides/slide16.xml><?xml version="1.0" encoding="utf-8"?>
<p:sld xmlns:p="http://schemas.openxmlformats.org/presentationml/2006/main" xmlns:a="http://schemas.openxmlformats.org/drawingml/2006/main" xmlns:r="http://schemas.openxmlformats.org/officeDocument/2006/relationships">
  <p:cSld>
    <p:bg>
      <p:bgPr>
        <a:solidFill>
          <a:srgbClr val="F6A64A"/>
        </a:solidFill>
      </p:bgPr>
    </p:bg>
    <p:spTree>
      <p:nvGrpSpPr>
        <p:cNvPr id="1" name=""/>
        <p:cNvGrpSpPr/>
        <p:nvPr/>
      </p:nvGrpSpPr>
      <p:grpSpPr>
        <a:xfrm>
          <a:off x="0" y="0"/>
          <a:ext cx="0" cy="0"/>
          <a:chOff x="0" y="0"/>
          <a:chExt cx="0" cy="0"/>
        </a:xfrm>
      </p:grpSpPr>
      <p:grpSp>
        <p:nvGrpSpPr>
          <p:cNvPr name="Group 2" id="2"/>
          <p:cNvGrpSpPr/>
          <p:nvPr/>
        </p:nvGrpSpPr>
        <p:grpSpPr>
          <a:xfrm rot="0">
            <a:off x="821526" y="821621"/>
            <a:ext cx="16644948" cy="8643757"/>
            <a:chOff x="0" y="0"/>
            <a:chExt cx="6236922" cy="3238847"/>
          </a:xfrm>
        </p:grpSpPr>
        <p:sp>
          <p:nvSpPr>
            <p:cNvPr name="Freeform 3" id="3"/>
            <p:cNvSpPr/>
            <p:nvPr/>
          </p:nvSpPr>
          <p:spPr>
            <a:xfrm flipH="false" flipV="false" rot="0">
              <a:off x="0" y="0"/>
              <a:ext cx="6236922" cy="3238847"/>
            </a:xfrm>
            <a:custGeom>
              <a:avLst/>
              <a:gdLst/>
              <a:ahLst/>
              <a:cxnLst/>
              <a:rect r="r" b="b" t="t" l="l"/>
              <a:pathLst>
                <a:path h="3238847" w="6236922">
                  <a:moveTo>
                    <a:pt x="1395" y="0"/>
                  </a:moveTo>
                  <a:lnTo>
                    <a:pt x="6235527" y="0"/>
                  </a:lnTo>
                  <a:cubicBezTo>
                    <a:pt x="6236298" y="0"/>
                    <a:pt x="6236922" y="625"/>
                    <a:pt x="6236922" y="1395"/>
                  </a:cubicBezTo>
                  <a:lnTo>
                    <a:pt x="6236922" y="3237452"/>
                  </a:lnTo>
                  <a:cubicBezTo>
                    <a:pt x="6236922" y="3238222"/>
                    <a:pt x="6236298" y="3238847"/>
                    <a:pt x="6235527" y="3238847"/>
                  </a:cubicBezTo>
                  <a:lnTo>
                    <a:pt x="1395" y="3238847"/>
                  </a:lnTo>
                  <a:cubicBezTo>
                    <a:pt x="625" y="3238847"/>
                    <a:pt x="0" y="3238222"/>
                    <a:pt x="0" y="3237452"/>
                  </a:cubicBezTo>
                  <a:lnTo>
                    <a:pt x="0" y="1395"/>
                  </a:lnTo>
                  <a:cubicBezTo>
                    <a:pt x="0" y="625"/>
                    <a:pt x="625" y="0"/>
                    <a:pt x="1395" y="0"/>
                  </a:cubicBezTo>
                  <a:close/>
                </a:path>
              </a:pathLst>
            </a:custGeom>
            <a:solidFill>
              <a:srgbClr val="FFFFFF"/>
            </a:solidFill>
          </p:spPr>
        </p:sp>
        <p:sp>
          <p:nvSpPr>
            <p:cNvPr name="TextBox 4" id="4"/>
            <p:cNvSpPr txBox="true"/>
            <p:nvPr/>
          </p:nvSpPr>
          <p:spPr>
            <a:xfrm>
              <a:off x="0" y="-9525"/>
              <a:ext cx="6236922" cy="3248372"/>
            </a:xfrm>
            <a:prstGeom prst="rect">
              <a:avLst/>
            </a:prstGeom>
          </p:spPr>
          <p:txBody>
            <a:bodyPr anchor="ctr" rtlCol="false" tIns="19016" lIns="19016" bIns="19016" rIns="19016"/>
            <a:lstStyle/>
            <a:p>
              <a:pPr algn="ctr">
                <a:lnSpc>
                  <a:spcPts val="733"/>
                </a:lnSpc>
                <a:spcBef>
                  <a:spcPct val="0"/>
                </a:spcBef>
              </a:pPr>
            </a:p>
          </p:txBody>
        </p:sp>
      </p:grpSp>
      <p:sp>
        <p:nvSpPr>
          <p:cNvPr name="Freeform 5" id="5"/>
          <p:cNvSpPr/>
          <p:nvPr/>
        </p:nvSpPr>
        <p:spPr>
          <a:xfrm flipH="false" flipV="false" rot="0">
            <a:off x="-584258" y="-398379"/>
            <a:ext cx="2730008" cy="2671995"/>
          </a:xfrm>
          <a:custGeom>
            <a:avLst/>
            <a:gdLst/>
            <a:ahLst/>
            <a:cxnLst/>
            <a:rect r="r" b="b" t="t" l="l"/>
            <a:pathLst>
              <a:path h="2671995" w="2730008">
                <a:moveTo>
                  <a:pt x="0" y="0"/>
                </a:moveTo>
                <a:lnTo>
                  <a:pt x="2730008" y="0"/>
                </a:lnTo>
                <a:lnTo>
                  <a:pt x="2730008" y="2671995"/>
                </a:lnTo>
                <a:lnTo>
                  <a:pt x="0" y="267199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15749360" y="8678629"/>
            <a:ext cx="3019880" cy="2261135"/>
          </a:xfrm>
          <a:custGeom>
            <a:avLst/>
            <a:gdLst/>
            <a:ahLst/>
            <a:cxnLst/>
            <a:rect r="r" b="b" t="t" l="l"/>
            <a:pathLst>
              <a:path h="2261135" w="3019880">
                <a:moveTo>
                  <a:pt x="0" y="0"/>
                </a:moveTo>
                <a:lnTo>
                  <a:pt x="3019880" y="0"/>
                </a:lnTo>
                <a:lnTo>
                  <a:pt x="3019880" y="2261135"/>
                </a:lnTo>
                <a:lnTo>
                  <a:pt x="0" y="2261135"/>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11020561" y="403032"/>
            <a:ext cx="6844050" cy="9480935"/>
          </a:xfrm>
          <a:custGeom>
            <a:avLst/>
            <a:gdLst/>
            <a:ahLst/>
            <a:cxnLst/>
            <a:rect r="r" b="b" t="t" l="l"/>
            <a:pathLst>
              <a:path h="9480935" w="6844050">
                <a:moveTo>
                  <a:pt x="0" y="0"/>
                </a:moveTo>
                <a:lnTo>
                  <a:pt x="6844050" y="0"/>
                </a:lnTo>
                <a:lnTo>
                  <a:pt x="6844050" y="9480936"/>
                </a:lnTo>
                <a:lnTo>
                  <a:pt x="0" y="9480936"/>
                </a:lnTo>
                <a:lnTo>
                  <a:pt x="0" y="0"/>
                </a:lnTo>
                <a:close/>
              </a:path>
            </a:pathLst>
          </a:custGeom>
          <a:blipFill>
            <a:blip r:embed="rId6"/>
            <a:stretch>
              <a:fillRect l="0" t="0" r="0" b="0"/>
            </a:stretch>
          </a:blipFill>
        </p:spPr>
      </p:sp>
      <p:sp>
        <p:nvSpPr>
          <p:cNvPr name="Freeform 8" id="8"/>
          <p:cNvSpPr/>
          <p:nvPr/>
        </p:nvSpPr>
        <p:spPr>
          <a:xfrm flipH="false" flipV="false" rot="0">
            <a:off x="4816550" y="384596"/>
            <a:ext cx="6118286" cy="3778042"/>
          </a:xfrm>
          <a:custGeom>
            <a:avLst/>
            <a:gdLst/>
            <a:ahLst/>
            <a:cxnLst/>
            <a:rect r="r" b="b" t="t" l="l"/>
            <a:pathLst>
              <a:path h="3778042" w="6118286">
                <a:moveTo>
                  <a:pt x="0" y="0"/>
                </a:moveTo>
                <a:lnTo>
                  <a:pt x="6118286" y="0"/>
                </a:lnTo>
                <a:lnTo>
                  <a:pt x="6118286" y="3778041"/>
                </a:lnTo>
                <a:lnTo>
                  <a:pt x="0" y="3778041"/>
                </a:lnTo>
                <a:lnTo>
                  <a:pt x="0" y="0"/>
                </a:lnTo>
                <a:close/>
              </a:path>
            </a:pathLst>
          </a:custGeom>
          <a:blipFill>
            <a:blip r:embed="rId7"/>
            <a:stretch>
              <a:fillRect l="0" t="0" r="0" b="0"/>
            </a:stretch>
          </a:blipFill>
        </p:spPr>
      </p:sp>
      <p:sp>
        <p:nvSpPr>
          <p:cNvPr name="Freeform 9" id="9"/>
          <p:cNvSpPr/>
          <p:nvPr/>
        </p:nvSpPr>
        <p:spPr>
          <a:xfrm flipH="false" flipV="false" rot="0">
            <a:off x="6743885" y="1302104"/>
            <a:ext cx="1649585" cy="2983195"/>
          </a:xfrm>
          <a:custGeom>
            <a:avLst/>
            <a:gdLst/>
            <a:ahLst/>
            <a:cxnLst/>
            <a:rect r="r" b="b" t="t" l="l"/>
            <a:pathLst>
              <a:path h="2983195" w="1649585">
                <a:moveTo>
                  <a:pt x="0" y="0"/>
                </a:moveTo>
                <a:lnTo>
                  <a:pt x="1649585" y="0"/>
                </a:lnTo>
                <a:lnTo>
                  <a:pt x="1649585" y="2983195"/>
                </a:lnTo>
                <a:lnTo>
                  <a:pt x="0" y="2983195"/>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10" id="10"/>
          <p:cNvSpPr/>
          <p:nvPr/>
        </p:nvSpPr>
        <p:spPr>
          <a:xfrm flipH="false" flipV="false" rot="0">
            <a:off x="1191912" y="6710457"/>
            <a:ext cx="3402187" cy="3576543"/>
          </a:xfrm>
          <a:custGeom>
            <a:avLst/>
            <a:gdLst/>
            <a:ahLst/>
            <a:cxnLst/>
            <a:rect r="r" b="b" t="t" l="l"/>
            <a:pathLst>
              <a:path h="3576543" w="3402187">
                <a:moveTo>
                  <a:pt x="0" y="0"/>
                </a:moveTo>
                <a:lnTo>
                  <a:pt x="3402186" y="0"/>
                </a:lnTo>
                <a:lnTo>
                  <a:pt x="3402186" y="3576543"/>
                </a:lnTo>
                <a:lnTo>
                  <a:pt x="0" y="3576543"/>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TextBox 11" id="11"/>
          <p:cNvSpPr txBox="true"/>
          <p:nvPr/>
        </p:nvSpPr>
        <p:spPr>
          <a:xfrm rot="0">
            <a:off x="1504950" y="2349816"/>
            <a:ext cx="9112281" cy="19354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Ao Ashi</a:t>
            </a:r>
          </a:p>
          <a:p>
            <a:pPr algn="l">
              <a:lnSpc>
                <a:spcPts val="7560"/>
              </a:lnSpc>
            </a:pPr>
          </a:p>
        </p:txBody>
      </p:sp>
      <p:sp>
        <p:nvSpPr>
          <p:cNvPr name="TextBox 12" id="12"/>
          <p:cNvSpPr txBox="true"/>
          <p:nvPr/>
        </p:nvSpPr>
        <p:spPr>
          <a:xfrm rot="0">
            <a:off x="1504950" y="3642013"/>
            <a:ext cx="7076685" cy="1956435"/>
          </a:xfrm>
          <a:prstGeom prst="rect">
            <a:avLst/>
          </a:prstGeom>
        </p:spPr>
        <p:txBody>
          <a:bodyPr anchor="t" rtlCol="false" tIns="0" lIns="0" bIns="0" rIns="0">
            <a:spAutoFit/>
          </a:bodyPr>
          <a:lstStyle/>
          <a:p>
            <a:pPr algn="l">
              <a:lnSpc>
                <a:spcPts val="3104"/>
              </a:lnSpc>
              <a:spcBef>
                <a:spcPct val="0"/>
              </a:spcBef>
            </a:pPr>
            <a:r>
              <a:rPr lang="en-US" b="true" sz="2299" spc="137">
                <a:solidFill>
                  <a:srgbClr val="000000"/>
                </a:solidFill>
                <a:latin typeface="Quicksand Semi-Bold"/>
                <a:ea typeface="Quicksand Semi-Bold"/>
                <a:cs typeface="Quicksand Semi-Bold"/>
                <a:sym typeface="Quicksand Semi-Bold"/>
              </a:rPr>
              <a:t>G</a:t>
            </a:r>
            <a:r>
              <a:rPr lang="en-US" b="true" sz="2299" spc="137" u="none">
                <a:solidFill>
                  <a:srgbClr val="000000"/>
                </a:solidFill>
                <a:latin typeface="Quicksand Semi-Bold"/>
                <a:ea typeface="Quicksand Semi-Bold"/>
                <a:cs typeface="Quicksand Semi-Bold"/>
                <a:sym typeface="Quicksand Semi-Bold"/>
              </a:rPr>
              <a:t>enre</a:t>
            </a:r>
            <a:r>
              <a:rPr lang="en-US" b="true" sz="2299" spc="137" u="none">
                <a:solidFill>
                  <a:srgbClr val="000000"/>
                </a:solidFill>
                <a:latin typeface="Quicksand Bold"/>
                <a:ea typeface="Quicksand Bold"/>
                <a:cs typeface="Quicksand Bold"/>
                <a:sym typeface="Quicksand Bold"/>
              </a:rPr>
              <a:t> </a:t>
            </a:r>
            <a:r>
              <a:rPr lang="en-US" b="true" sz="2299" spc="137">
                <a:solidFill>
                  <a:srgbClr val="000000"/>
                </a:solidFill>
                <a:latin typeface="Quicksand Bold"/>
                <a:ea typeface="Quicksand Bold"/>
                <a:cs typeface="Quicksand Bold"/>
                <a:sym typeface="Quicksand Bold"/>
              </a:rPr>
              <a:t>: Shonen</a:t>
            </a:r>
          </a:p>
          <a:p>
            <a:pPr algn="l" marL="0" indent="0" lvl="0">
              <a:lnSpc>
                <a:spcPts val="3104"/>
              </a:lnSpc>
              <a:spcBef>
                <a:spcPct val="0"/>
              </a:spcBef>
            </a:pPr>
          </a:p>
          <a:p>
            <a:pPr algn="l" marL="0" indent="0" lvl="0">
              <a:lnSpc>
                <a:spcPts val="3104"/>
              </a:lnSpc>
              <a:spcBef>
                <a:spcPct val="0"/>
              </a:spcBef>
            </a:pPr>
            <a:r>
              <a:rPr lang="en-US" b="true" sz="2299" spc="137" u="none">
                <a:solidFill>
                  <a:srgbClr val="000000"/>
                </a:solidFill>
                <a:latin typeface="Quicksand Semi-Bold"/>
                <a:ea typeface="Quicksand Semi-Bold"/>
                <a:cs typeface="Quicksand Semi-Bold"/>
                <a:sym typeface="Quicksand Semi-Bold"/>
              </a:rPr>
              <a:t>Série en cours (33 tomes en France)</a:t>
            </a:r>
          </a:p>
          <a:p>
            <a:pPr algn="l" marL="0" indent="0" lvl="0">
              <a:lnSpc>
                <a:spcPts val="3104"/>
              </a:lnSpc>
              <a:spcBef>
                <a:spcPct val="0"/>
              </a:spcBef>
            </a:pPr>
          </a:p>
          <a:p>
            <a:pPr algn="l" marL="0" indent="0" lvl="0">
              <a:lnSpc>
                <a:spcPts val="3104"/>
              </a:lnSpc>
              <a:spcBef>
                <a:spcPct val="0"/>
              </a:spcBef>
            </a:pPr>
          </a:p>
        </p:txBody>
      </p:sp>
      <p:sp>
        <p:nvSpPr>
          <p:cNvPr name="TextBox 13" id="13"/>
          <p:cNvSpPr txBox="true"/>
          <p:nvPr/>
        </p:nvSpPr>
        <p:spPr>
          <a:xfrm rot="0">
            <a:off x="1504950" y="5204113"/>
            <a:ext cx="7076685" cy="394335"/>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Bold"/>
                <a:ea typeface="Quicksand Bold"/>
                <a:cs typeface="Quicksand Bold"/>
                <a:sym typeface="Quicksand Bold"/>
              </a:rPr>
              <a:t>Mots clés : Sport, foot, amitié, leçon de vie</a:t>
            </a:r>
          </a:p>
        </p:txBody>
      </p:sp>
    </p:spTree>
  </p:cSld>
  <p:clrMapOvr>
    <a:masterClrMapping/>
  </p:clrMapOvr>
</p:sld>
</file>

<file path=ppt/slides/slide17.xml><?xml version="1.0" encoding="utf-8"?>
<p:sld xmlns:p="http://schemas.openxmlformats.org/presentationml/2006/main" xmlns:a="http://schemas.openxmlformats.org/drawingml/2006/main" xmlns:r="http://schemas.openxmlformats.org/officeDocument/2006/relationships">
  <p:cSld>
    <p:bg>
      <p:bgPr>
        <a:solidFill>
          <a:srgbClr val="EDECED"/>
        </a:solidFill>
      </p:bgPr>
    </p:bg>
    <p:spTree>
      <p:nvGrpSpPr>
        <p:cNvPr id="1" name=""/>
        <p:cNvGrpSpPr/>
        <p:nvPr/>
      </p:nvGrpSpPr>
      <p:grpSpPr>
        <a:xfrm>
          <a:off x="0" y="0"/>
          <a:ext cx="0" cy="0"/>
          <a:chOff x="0" y="0"/>
          <a:chExt cx="0" cy="0"/>
        </a:xfrm>
      </p:grpSpPr>
      <p:sp>
        <p:nvSpPr>
          <p:cNvPr name="Freeform 2" id="2"/>
          <p:cNvSpPr/>
          <p:nvPr/>
        </p:nvSpPr>
        <p:spPr>
          <a:xfrm flipH="false" flipV="false" rot="0">
            <a:off x="15749360" y="8678629"/>
            <a:ext cx="3019880" cy="2261135"/>
          </a:xfrm>
          <a:custGeom>
            <a:avLst/>
            <a:gdLst/>
            <a:ahLst/>
            <a:cxnLst/>
            <a:rect r="r" b="b" t="t" l="l"/>
            <a:pathLst>
              <a:path h="2261135" w="3019880">
                <a:moveTo>
                  <a:pt x="0" y="0"/>
                </a:moveTo>
                <a:lnTo>
                  <a:pt x="3019880" y="0"/>
                </a:lnTo>
                <a:lnTo>
                  <a:pt x="3019880" y="2261135"/>
                </a:lnTo>
                <a:lnTo>
                  <a:pt x="0" y="226113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2027954">
            <a:off x="16252068" y="-6239"/>
            <a:ext cx="2491392" cy="2513384"/>
          </a:xfrm>
          <a:custGeom>
            <a:avLst/>
            <a:gdLst/>
            <a:ahLst/>
            <a:cxnLst/>
            <a:rect r="r" b="b" t="t" l="l"/>
            <a:pathLst>
              <a:path h="2513384" w="2491392">
                <a:moveTo>
                  <a:pt x="0" y="0"/>
                </a:moveTo>
                <a:lnTo>
                  <a:pt x="2491392" y="0"/>
                </a:lnTo>
                <a:lnTo>
                  <a:pt x="2491392" y="2513384"/>
                </a:lnTo>
                <a:lnTo>
                  <a:pt x="0" y="251338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true" flipV="false" rot="0">
            <a:off x="431778" y="8999218"/>
            <a:ext cx="2221424" cy="2575564"/>
          </a:xfrm>
          <a:custGeom>
            <a:avLst/>
            <a:gdLst/>
            <a:ahLst/>
            <a:cxnLst/>
            <a:rect r="r" b="b" t="t" l="l"/>
            <a:pathLst>
              <a:path h="2575564" w="2221424">
                <a:moveTo>
                  <a:pt x="2221424" y="0"/>
                </a:moveTo>
                <a:lnTo>
                  <a:pt x="0" y="0"/>
                </a:lnTo>
                <a:lnTo>
                  <a:pt x="0" y="2575564"/>
                </a:lnTo>
                <a:lnTo>
                  <a:pt x="2221424" y="2575564"/>
                </a:lnTo>
                <a:lnTo>
                  <a:pt x="2221424"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550486" y="-486809"/>
            <a:ext cx="3158372" cy="3150476"/>
          </a:xfrm>
          <a:custGeom>
            <a:avLst/>
            <a:gdLst/>
            <a:ahLst/>
            <a:cxnLst/>
            <a:rect r="r" b="b" t="t" l="l"/>
            <a:pathLst>
              <a:path h="3150476" w="3158372">
                <a:moveTo>
                  <a:pt x="0" y="0"/>
                </a:moveTo>
                <a:lnTo>
                  <a:pt x="3158372" y="0"/>
                </a:lnTo>
                <a:lnTo>
                  <a:pt x="3158372" y="3150476"/>
                </a:lnTo>
                <a:lnTo>
                  <a:pt x="0" y="3150476"/>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0">
            <a:off x="12061869" y="8999218"/>
            <a:ext cx="3211541" cy="3285464"/>
          </a:xfrm>
          <a:custGeom>
            <a:avLst/>
            <a:gdLst/>
            <a:ahLst/>
            <a:cxnLst/>
            <a:rect r="r" b="b" t="t" l="l"/>
            <a:pathLst>
              <a:path h="3285464" w="3211541">
                <a:moveTo>
                  <a:pt x="0" y="0"/>
                </a:moveTo>
                <a:lnTo>
                  <a:pt x="3211541" y="0"/>
                </a:lnTo>
                <a:lnTo>
                  <a:pt x="3211541" y="3285464"/>
                </a:lnTo>
                <a:lnTo>
                  <a:pt x="0" y="3285464"/>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7" id="7"/>
          <p:cNvSpPr/>
          <p:nvPr/>
        </p:nvSpPr>
        <p:spPr>
          <a:xfrm flipH="false" flipV="false" rot="0">
            <a:off x="4855486" y="508689"/>
            <a:ext cx="8577028" cy="4309957"/>
          </a:xfrm>
          <a:custGeom>
            <a:avLst/>
            <a:gdLst/>
            <a:ahLst/>
            <a:cxnLst/>
            <a:rect r="r" b="b" t="t" l="l"/>
            <a:pathLst>
              <a:path h="4309957" w="8577028">
                <a:moveTo>
                  <a:pt x="0" y="0"/>
                </a:moveTo>
                <a:lnTo>
                  <a:pt x="8577028" y="0"/>
                </a:lnTo>
                <a:lnTo>
                  <a:pt x="8577028" y="4309957"/>
                </a:lnTo>
                <a:lnTo>
                  <a:pt x="0" y="4309957"/>
                </a:lnTo>
                <a:lnTo>
                  <a:pt x="0" y="0"/>
                </a:lnTo>
                <a:close/>
              </a:path>
            </a:pathLst>
          </a:custGeom>
          <a:blipFill>
            <a:blip r:embed="rId12"/>
            <a:stretch>
              <a:fillRect l="0" t="0" r="0" b="0"/>
            </a:stretch>
          </a:blipFill>
        </p:spPr>
      </p:sp>
      <p:sp>
        <p:nvSpPr>
          <p:cNvPr name="Freeform 8" id="8"/>
          <p:cNvSpPr/>
          <p:nvPr/>
        </p:nvSpPr>
        <p:spPr>
          <a:xfrm flipH="false" flipV="false" rot="0">
            <a:off x="13667639" y="2663667"/>
            <a:ext cx="4505494" cy="6356958"/>
          </a:xfrm>
          <a:custGeom>
            <a:avLst/>
            <a:gdLst/>
            <a:ahLst/>
            <a:cxnLst/>
            <a:rect r="r" b="b" t="t" l="l"/>
            <a:pathLst>
              <a:path h="6356958" w="4505494">
                <a:moveTo>
                  <a:pt x="0" y="0"/>
                </a:moveTo>
                <a:lnTo>
                  <a:pt x="4505494" y="0"/>
                </a:lnTo>
                <a:lnTo>
                  <a:pt x="4505494" y="6356959"/>
                </a:lnTo>
                <a:lnTo>
                  <a:pt x="0" y="6356959"/>
                </a:lnTo>
                <a:lnTo>
                  <a:pt x="0" y="0"/>
                </a:lnTo>
                <a:close/>
              </a:path>
            </a:pathLst>
          </a:custGeom>
          <a:blipFill>
            <a:blip r:embed="rId13"/>
            <a:stretch>
              <a:fillRect l="0" t="0" r="0" b="0"/>
            </a:stretch>
          </a:blipFill>
        </p:spPr>
      </p:sp>
      <p:sp>
        <p:nvSpPr>
          <p:cNvPr name="Freeform 9" id="9"/>
          <p:cNvSpPr/>
          <p:nvPr/>
        </p:nvSpPr>
        <p:spPr>
          <a:xfrm flipH="false" flipV="false" rot="0">
            <a:off x="7679322" y="5130756"/>
            <a:ext cx="5658730" cy="3171247"/>
          </a:xfrm>
          <a:custGeom>
            <a:avLst/>
            <a:gdLst/>
            <a:ahLst/>
            <a:cxnLst/>
            <a:rect r="r" b="b" t="t" l="l"/>
            <a:pathLst>
              <a:path h="3171247" w="5658730">
                <a:moveTo>
                  <a:pt x="0" y="0"/>
                </a:moveTo>
                <a:lnTo>
                  <a:pt x="5658730" y="0"/>
                </a:lnTo>
                <a:lnTo>
                  <a:pt x="5658730" y="3171247"/>
                </a:lnTo>
                <a:lnTo>
                  <a:pt x="0" y="3171247"/>
                </a:lnTo>
                <a:lnTo>
                  <a:pt x="0" y="0"/>
                </a:lnTo>
                <a:close/>
              </a:path>
            </a:pathLst>
          </a:custGeom>
          <a:blipFill>
            <a:blip r:embed="rId14"/>
            <a:stretch>
              <a:fillRect l="0" t="0" r="0" b="0"/>
            </a:stretch>
          </a:blipFill>
        </p:spPr>
      </p:sp>
      <p:sp>
        <p:nvSpPr>
          <p:cNvPr name="Freeform 10" id="10"/>
          <p:cNvSpPr/>
          <p:nvPr/>
        </p:nvSpPr>
        <p:spPr>
          <a:xfrm flipH="false" flipV="false" rot="0">
            <a:off x="8709027" y="5842146"/>
            <a:ext cx="3235604" cy="2577296"/>
          </a:xfrm>
          <a:custGeom>
            <a:avLst/>
            <a:gdLst/>
            <a:ahLst/>
            <a:cxnLst/>
            <a:rect r="r" b="b" t="t" l="l"/>
            <a:pathLst>
              <a:path h="2577296" w="3235604">
                <a:moveTo>
                  <a:pt x="0" y="0"/>
                </a:moveTo>
                <a:lnTo>
                  <a:pt x="3235604" y="0"/>
                </a:lnTo>
                <a:lnTo>
                  <a:pt x="3235604" y="2577297"/>
                </a:lnTo>
                <a:lnTo>
                  <a:pt x="0" y="2577297"/>
                </a:lnTo>
                <a:lnTo>
                  <a:pt x="0" y="0"/>
                </a:lnTo>
                <a:close/>
              </a:path>
            </a:pathLst>
          </a:custGeom>
          <a:blipFill>
            <a:blip r:embed="rId15">
              <a:extLst>
                <a:ext uri="{96DAC541-7B7A-43D3-8B79-37D633B846F1}">
                  <asvg:svgBlip xmlns:asvg="http://schemas.microsoft.com/office/drawing/2016/SVG/main" r:embed="rId16"/>
                </a:ext>
              </a:extLst>
            </a:blip>
            <a:stretch>
              <a:fillRect l="0" t="0" r="0" b="0"/>
            </a:stretch>
          </a:blipFill>
        </p:spPr>
      </p:sp>
      <p:sp>
        <p:nvSpPr>
          <p:cNvPr name="TextBox 11" id="11"/>
          <p:cNvSpPr txBox="true"/>
          <p:nvPr/>
        </p:nvSpPr>
        <p:spPr>
          <a:xfrm rot="0">
            <a:off x="602637" y="4012997"/>
            <a:ext cx="7708654" cy="982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Synopsis</a:t>
            </a:r>
          </a:p>
        </p:txBody>
      </p:sp>
      <p:sp>
        <p:nvSpPr>
          <p:cNvPr name="TextBox 12" id="12"/>
          <p:cNvSpPr txBox="true"/>
          <p:nvPr/>
        </p:nvSpPr>
        <p:spPr>
          <a:xfrm rot="0">
            <a:off x="602637" y="5111706"/>
            <a:ext cx="7076685" cy="2272665"/>
          </a:xfrm>
          <a:prstGeom prst="rect">
            <a:avLst/>
          </a:prstGeom>
        </p:spPr>
        <p:txBody>
          <a:bodyPr anchor="t" rtlCol="false" tIns="0" lIns="0" bIns="0" rIns="0">
            <a:spAutoFit/>
          </a:bodyPr>
          <a:lstStyle/>
          <a:p>
            <a:pPr algn="l" marL="0" indent="0" lvl="0">
              <a:lnSpc>
                <a:spcPts val="2295"/>
              </a:lnSpc>
              <a:spcBef>
                <a:spcPct val="0"/>
              </a:spcBef>
            </a:pPr>
            <a:r>
              <a:rPr lang="en-US" b="true" sz="1700" spc="102">
                <a:solidFill>
                  <a:srgbClr val="000000"/>
                </a:solidFill>
                <a:latin typeface="Quicksand Semi-Bold"/>
                <a:ea typeface="Quicksand Semi-Bold"/>
                <a:cs typeface="Quicksand Semi-Bold"/>
                <a:sym typeface="Quicksand Semi-Bold"/>
              </a:rPr>
              <a:t>Doté d'un tempérament de feu, le jeune Ashito</a:t>
            </a:r>
            <a:r>
              <a:rPr lang="en-US" b="true" sz="1700" spc="102" u="none">
                <a:solidFill>
                  <a:srgbClr val="000000"/>
                </a:solidFill>
                <a:latin typeface="Quicksand Semi-Bold"/>
                <a:ea typeface="Quicksand Semi-Bold"/>
                <a:cs typeface="Quicksand Semi-Bold"/>
                <a:sym typeface="Quicksand Semi-Bold"/>
              </a:rPr>
              <a:t> Aoi aime le football plus que quiconque. Son rêve : devenir joueur professionnel.</a:t>
            </a:r>
          </a:p>
          <a:p>
            <a:pPr algn="l" marL="0" indent="0" lvl="0">
              <a:lnSpc>
                <a:spcPts val="2295"/>
              </a:lnSpc>
              <a:spcBef>
                <a:spcPct val="0"/>
              </a:spcBef>
            </a:pPr>
          </a:p>
          <a:p>
            <a:pPr algn="l" marL="0" indent="0" lvl="0">
              <a:lnSpc>
                <a:spcPts val="2295"/>
              </a:lnSpc>
              <a:spcBef>
                <a:spcPct val="0"/>
              </a:spcBef>
            </a:pPr>
            <a:r>
              <a:rPr lang="en-US" b="true" sz="1700" spc="102" u="none">
                <a:solidFill>
                  <a:srgbClr val="000000"/>
                </a:solidFill>
                <a:latin typeface="Quicksand Semi-Bold"/>
                <a:ea typeface="Quicksand Semi-Bold"/>
                <a:cs typeface="Quicksand Semi-Bold"/>
                <a:sym typeface="Quicksand Semi-Bold"/>
              </a:rPr>
              <a:t>Mais ses dons ne lui évitent pas une terrible déconvenue lors d'un match de coupe inter collèges. C'est à ce moment précis qu'un mystérieux inconnu l'interpelle et lui propose de prendre son avenir en mains.</a:t>
            </a:r>
          </a:p>
        </p:txBody>
      </p:sp>
    </p:spTree>
  </p:cSld>
  <p:clrMapOvr>
    <a:masterClrMapping/>
  </p:clrMapOvr>
</p:sld>
</file>

<file path=ppt/slides/slide18.xml><?xml version="1.0" encoding="utf-8"?>
<p:sld xmlns:p="http://schemas.openxmlformats.org/presentationml/2006/main" xmlns:a="http://schemas.openxmlformats.org/drawingml/2006/main" xmlns:r="http://schemas.openxmlformats.org/officeDocument/2006/relationships">
  <p:cSld>
    <p:bg>
      <p:bgPr>
        <a:solidFill>
          <a:srgbClr val="F6A64A"/>
        </a:solidFill>
      </p:bgPr>
    </p:bg>
    <p:spTree>
      <p:nvGrpSpPr>
        <p:cNvPr id="1" name=""/>
        <p:cNvGrpSpPr/>
        <p:nvPr/>
      </p:nvGrpSpPr>
      <p:grpSpPr>
        <a:xfrm>
          <a:off x="0" y="0"/>
          <a:ext cx="0" cy="0"/>
          <a:chOff x="0" y="0"/>
          <a:chExt cx="0" cy="0"/>
        </a:xfrm>
      </p:grpSpPr>
      <p:grpSp>
        <p:nvGrpSpPr>
          <p:cNvPr name="Group 2" id="2"/>
          <p:cNvGrpSpPr/>
          <p:nvPr/>
        </p:nvGrpSpPr>
        <p:grpSpPr>
          <a:xfrm rot="0">
            <a:off x="821526" y="821621"/>
            <a:ext cx="16644948" cy="8643757"/>
            <a:chOff x="0" y="0"/>
            <a:chExt cx="6236922" cy="3238847"/>
          </a:xfrm>
        </p:grpSpPr>
        <p:sp>
          <p:nvSpPr>
            <p:cNvPr name="Freeform 3" id="3"/>
            <p:cNvSpPr/>
            <p:nvPr/>
          </p:nvSpPr>
          <p:spPr>
            <a:xfrm flipH="false" flipV="false" rot="0">
              <a:off x="0" y="0"/>
              <a:ext cx="6236922" cy="3238847"/>
            </a:xfrm>
            <a:custGeom>
              <a:avLst/>
              <a:gdLst/>
              <a:ahLst/>
              <a:cxnLst/>
              <a:rect r="r" b="b" t="t" l="l"/>
              <a:pathLst>
                <a:path h="3238847" w="6236922">
                  <a:moveTo>
                    <a:pt x="1395" y="0"/>
                  </a:moveTo>
                  <a:lnTo>
                    <a:pt x="6235527" y="0"/>
                  </a:lnTo>
                  <a:cubicBezTo>
                    <a:pt x="6236298" y="0"/>
                    <a:pt x="6236922" y="625"/>
                    <a:pt x="6236922" y="1395"/>
                  </a:cubicBezTo>
                  <a:lnTo>
                    <a:pt x="6236922" y="3237452"/>
                  </a:lnTo>
                  <a:cubicBezTo>
                    <a:pt x="6236922" y="3238222"/>
                    <a:pt x="6236298" y="3238847"/>
                    <a:pt x="6235527" y="3238847"/>
                  </a:cubicBezTo>
                  <a:lnTo>
                    <a:pt x="1395" y="3238847"/>
                  </a:lnTo>
                  <a:cubicBezTo>
                    <a:pt x="625" y="3238847"/>
                    <a:pt x="0" y="3238222"/>
                    <a:pt x="0" y="3237452"/>
                  </a:cubicBezTo>
                  <a:lnTo>
                    <a:pt x="0" y="1395"/>
                  </a:lnTo>
                  <a:cubicBezTo>
                    <a:pt x="0" y="625"/>
                    <a:pt x="625" y="0"/>
                    <a:pt x="1395" y="0"/>
                  </a:cubicBezTo>
                  <a:close/>
                </a:path>
              </a:pathLst>
            </a:custGeom>
            <a:solidFill>
              <a:srgbClr val="FFFFFF"/>
            </a:solidFill>
          </p:spPr>
        </p:sp>
        <p:sp>
          <p:nvSpPr>
            <p:cNvPr name="TextBox 4" id="4"/>
            <p:cNvSpPr txBox="true"/>
            <p:nvPr/>
          </p:nvSpPr>
          <p:spPr>
            <a:xfrm>
              <a:off x="0" y="-9525"/>
              <a:ext cx="6236922" cy="3248372"/>
            </a:xfrm>
            <a:prstGeom prst="rect">
              <a:avLst/>
            </a:prstGeom>
          </p:spPr>
          <p:txBody>
            <a:bodyPr anchor="ctr" rtlCol="false" tIns="19016" lIns="19016" bIns="19016" rIns="19016"/>
            <a:lstStyle/>
            <a:p>
              <a:pPr algn="ctr">
                <a:lnSpc>
                  <a:spcPts val="733"/>
                </a:lnSpc>
                <a:spcBef>
                  <a:spcPct val="0"/>
                </a:spcBef>
              </a:pPr>
            </a:p>
          </p:txBody>
        </p:sp>
      </p:grpSp>
      <p:sp>
        <p:nvSpPr>
          <p:cNvPr name="Freeform 5" id="5"/>
          <p:cNvSpPr/>
          <p:nvPr/>
        </p:nvSpPr>
        <p:spPr>
          <a:xfrm flipH="false" flipV="false" rot="0">
            <a:off x="-584258" y="-398379"/>
            <a:ext cx="2730008" cy="2671995"/>
          </a:xfrm>
          <a:custGeom>
            <a:avLst/>
            <a:gdLst/>
            <a:ahLst/>
            <a:cxnLst/>
            <a:rect r="r" b="b" t="t" l="l"/>
            <a:pathLst>
              <a:path h="2671995" w="2730008">
                <a:moveTo>
                  <a:pt x="0" y="0"/>
                </a:moveTo>
                <a:lnTo>
                  <a:pt x="2730008" y="0"/>
                </a:lnTo>
                <a:lnTo>
                  <a:pt x="2730008" y="2671995"/>
                </a:lnTo>
                <a:lnTo>
                  <a:pt x="0" y="267199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7437615" y="-871989"/>
            <a:ext cx="3019880" cy="2261135"/>
          </a:xfrm>
          <a:custGeom>
            <a:avLst/>
            <a:gdLst/>
            <a:ahLst/>
            <a:cxnLst/>
            <a:rect r="r" b="b" t="t" l="l"/>
            <a:pathLst>
              <a:path h="2261135" w="3019880">
                <a:moveTo>
                  <a:pt x="0" y="0"/>
                </a:moveTo>
                <a:lnTo>
                  <a:pt x="3019880" y="0"/>
                </a:lnTo>
                <a:lnTo>
                  <a:pt x="3019880" y="2261135"/>
                </a:lnTo>
                <a:lnTo>
                  <a:pt x="0" y="2261135"/>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780746" y="684564"/>
            <a:ext cx="6562295" cy="9084677"/>
          </a:xfrm>
          <a:custGeom>
            <a:avLst/>
            <a:gdLst/>
            <a:ahLst/>
            <a:cxnLst/>
            <a:rect r="r" b="b" t="t" l="l"/>
            <a:pathLst>
              <a:path h="9084677" w="6562295">
                <a:moveTo>
                  <a:pt x="0" y="0"/>
                </a:moveTo>
                <a:lnTo>
                  <a:pt x="6562295" y="0"/>
                </a:lnTo>
                <a:lnTo>
                  <a:pt x="6562295" y="9084677"/>
                </a:lnTo>
                <a:lnTo>
                  <a:pt x="0" y="9084677"/>
                </a:lnTo>
                <a:lnTo>
                  <a:pt x="0" y="0"/>
                </a:lnTo>
                <a:close/>
              </a:path>
            </a:pathLst>
          </a:custGeom>
          <a:blipFill>
            <a:blip r:embed="rId6"/>
            <a:stretch>
              <a:fillRect l="0" t="0" r="0" b="0"/>
            </a:stretch>
          </a:blipFill>
        </p:spPr>
      </p:sp>
      <p:sp>
        <p:nvSpPr>
          <p:cNvPr name="Freeform 8" id="8"/>
          <p:cNvSpPr/>
          <p:nvPr/>
        </p:nvSpPr>
        <p:spPr>
          <a:xfrm flipH="true" flipV="false" rot="0">
            <a:off x="15749360" y="358816"/>
            <a:ext cx="2315192" cy="1763756"/>
          </a:xfrm>
          <a:custGeom>
            <a:avLst/>
            <a:gdLst/>
            <a:ahLst/>
            <a:cxnLst/>
            <a:rect r="r" b="b" t="t" l="l"/>
            <a:pathLst>
              <a:path h="1763756" w="2315192">
                <a:moveTo>
                  <a:pt x="2315192" y="0"/>
                </a:moveTo>
                <a:lnTo>
                  <a:pt x="0" y="0"/>
                </a:lnTo>
                <a:lnTo>
                  <a:pt x="0" y="1763755"/>
                </a:lnTo>
                <a:lnTo>
                  <a:pt x="2315192" y="1763755"/>
                </a:lnTo>
                <a:lnTo>
                  <a:pt x="2315192"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9" id="9"/>
          <p:cNvSpPr/>
          <p:nvPr/>
        </p:nvSpPr>
        <p:spPr>
          <a:xfrm flipH="false" flipV="false" rot="0">
            <a:off x="7921421" y="7482822"/>
            <a:ext cx="2769238" cy="2391615"/>
          </a:xfrm>
          <a:custGeom>
            <a:avLst/>
            <a:gdLst/>
            <a:ahLst/>
            <a:cxnLst/>
            <a:rect r="r" b="b" t="t" l="l"/>
            <a:pathLst>
              <a:path h="2391615" w="2769238">
                <a:moveTo>
                  <a:pt x="0" y="0"/>
                </a:moveTo>
                <a:lnTo>
                  <a:pt x="2769238" y="0"/>
                </a:lnTo>
                <a:lnTo>
                  <a:pt x="2769238" y="2391615"/>
                </a:lnTo>
                <a:lnTo>
                  <a:pt x="0" y="2391615"/>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10" id="10"/>
          <p:cNvSpPr/>
          <p:nvPr/>
        </p:nvSpPr>
        <p:spPr>
          <a:xfrm flipH="false" flipV="false" rot="0">
            <a:off x="11254276" y="6009630"/>
            <a:ext cx="6810277" cy="4086166"/>
          </a:xfrm>
          <a:custGeom>
            <a:avLst/>
            <a:gdLst/>
            <a:ahLst/>
            <a:cxnLst/>
            <a:rect r="r" b="b" t="t" l="l"/>
            <a:pathLst>
              <a:path h="4086166" w="6810277">
                <a:moveTo>
                  <a:pt x="0" y="0"/>
                </a:moveTo>
                <a:lnTo>
                  <a:pt x="6810276" y="0"/>
                </a:lnTo>
                <a:lnTo>
                  <a:pt x="6810276" y="4086166"/>
                </a:lnTo>
                <a:lnTo>
                  <a:pt x="0" y="4086166"/>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TextBox 11" id="11"/>
          <p:cNvSpPr txBox="true"/>
          <p:nvPr/>
        </p:nvSpPr>
        <p:spPr>
          <a:xfrm rot="0">
            <a:off x="7921421" y="2198771"/>
            <a:ext cx="9807777" cy="19354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Créatures Fantastiques</a:t>
            </a:r>
          </a:p>
          <a:p>
            <a:pPr algn="l">
              <a:lnSpc>
                <a:spcPts val="7560"/>
              </a:lnSpc>
            </a:pPr>
          </a:p>
        </p:txBody>
      </p:sp>
      <p:sp>
        <p:nvSpPr>
          <p:cNvPr name="TextBox 12" id="12"/>
          <p:cNvSpPr txBox="true"/>
          <p:nvPr/>
        </p:nvSpPr>
        <p:spPr>
          <a:xfrm rot="0">
            <a:off x="8101890" y="3815069"/>
            <a:ext cx="7076685" cy="1956435"/>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Semi-Bold"/>
                <a:ea typeface="Quicksand Semi-Bold"/>
                <a:cs typeface="Quicksand Semi-Bold"/>
                <a:sym typeface="Quicksand Semi-Bold"/>
              </a:rPr>
              <a:t>G</a:t>
            </a:r>
            <a:r>
              <a:rPr lang="en-US" b="true" sz="2299" spc="137" u="none">
                <a:solidFill>
                  <a:srgbClr val="000000"/>
                </a:solidFill>
                <a:latin typeface="Quicksand Semi-Bold"/>
                <a:ea typeface="Quicksand Semi-Bold"/>
                <a:cs typeface="Quicksand Semi-Bold"/>
                <a:sym typeface="Quicksand Semi-Bold"/>
              </a:rPr>
              <a:t>enre</a:t>
            </a:r>
            <a:r>
              <a:rPr lang="en-US" b="true" sz="2299" spc="137" u="none">
                <a:solidFill>
                  <a:srgbClr val="000000"/>
                </a:solidFill>
                <a:latin typeface="Quicksand Bold"/>
                <a:ea typeface="Quicksand Bold"/>
                <a:cs typeface="Quicksand Bold"/>
                <a:sym typeface="Quicksand Bold"/>
              </a:rPr>
              <a:t> </a:t>
            </a:r>
            <a:r>
              <a:rPr lang="en-US" b="true" sz="2299" spc="137">
                <a:solidFill>
                  <a:srgbClr val="000000"/>
                </a:solidFill>
                <a:latin typeface="Quicksand Bold"/>
                <a:ea typeface="Quicksand Bold"/>
                <a:cs typeface="Quicksand Bold"/>
                <a:sym typeface="Quicksand Bold"/>
              </a:rPr>
              <a:t>: </a:t>
            </a:r>
            <a:r>
              <a:rPr lang="en-US" b="true" sz="2299" spc="137">
                <a:solidFill>
                  <a:srgbClr val="000000"/>
                </a:solidFill>
                <a:latin typeface="Quicksand Bold"/>
                <a:ea typeface="Quicksand Bold"/>
                <a:cs typeface="Quicksand Bold"/>
                <a:sym typeface="Quicksand Bold"/>
                <a:hlinkClick r:id="rId13" tooltip="https://www.canalbd.net/genres/heroic-fantasy-magie-1370/?product_section=109"/>
              </a:rPr>
              <a:t>S</a:t>
            </a:r>
            <a:r>
              <a:rPr lang="en-US" b="true" sz="2299" spc="137">
                <a:solidFill>
                  <a:srgbClr val="000000"/>
                </a:solidFill>
                <a:latin typeface="Quicksand Bold"/>
                <a:ea typeface="Quicksand Bold"/>
                <a:cs typeface="Quicksand Bold"/>
                <a:sym typeface="Quicksand Bold"/>
              </a:rPr>
              <a:t>einen</a:t>
            </a:r>
          </a:p>
          <a:p>
            <a:pPr algn="l" marL="0" indent="0" lvl="0">
              <a:lnSpc>
                <a:spcPts val="3104"/>
              </a:lnSpc>
              <a:spcBef>
                <a:spcPct val="0"/>
              </a:spcBef>
            </a:pPr>
          </a:p>
          <a:p>
            <a:pPr algn="l" marL="0" indent="0" lvl="0">
              <a:lnSpc>
                <a:spcPts val="3104"/>
              </a:lnSpc>
              <a:spcBef>
                <a:spcPct val="0"/>
              </a:spcBef>
            </a:pPr>
            <a:r>
              <a:rPr lang="en-US" b="true" sz="2299" spc="137" u="none">
                <a:solidFill>
                  <a:srgbClr val="000000"/>
                </a:solidFill>
                <a:latin typeface="Quicksand Semi-Bold"/>
                <a:ea typeface="Quicksand Semi-Bold"/>
                <a:cs typeface="Quicksand Semi-Bold"/>
                <a:sym typeface="Quicksand Semi-Bold"/>
              </a:rPr>
              <a:t>Série terminée en 5 tome</a:t>
            </a:r>
          </a:p>
          <a:p>
            <a:pPr algn="l" marL="0" indent="0" lvl="0">
              <a:lnSpc>
                <a:spcPts val="3104"/>
              </a:lnSpc>
              <a:spcBef>
                <a:spcPct val="0"/>
              </a:spcBef>
            </a:pPr>
          </a:p>
          <a:p>
            <a:pPr algn="l" marL="0" indent="0" lvl="0">
              <a:lnSpc>
                <a:spcPts val="3104"/>
              </a:lnSpc>
              <a:spcBef>
                <a:spcPct val="0"/>
              </a:spcBef>
            </a:pPr>
          </a:p>
        </p:txBody>
      </p:sp>
      <p:sp>
        <p:nvSpPr>
          <p:cNvPr name="TextBox 13" id="13"/>
          <p:cNvSpPr txBox="true"/>
          <p:nvPr/>
        </p:nvSpPr>
        <p:spPr>
          <a:xfrm rot="0">
            <a:off x="8101890" y="5179278"/>
            <a:ext cx="7076685" cy="394335"/>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Bold"/>
                <a:ea typeface="Quicksand Bold"/>
                <a:cs typeface="Quicksand Bold"/>
                <a:sym typeface="Quicksand Bold"/>
              </a:rPr>
              <a:t>Mots clés : Magie, créatures, feel good</a:t>
            </a:r>
          </a:p>
        </p:txBody>
      </p:sp>
      <p:sp>
        <p:nvSpPr>
          <p:cNvPr name="TextBox 14" id="14"/>
          <p:cNvSpPr txBox="true"/>
          <p:nvPr/>
        </p:nvSpPr>
        <p:spPr>
          <a:xfrm rot="0">
            <a:off x="8060132" y="3210329"/>
            <a:ext cx="7118443" cy="416264"/>
          </a:xfrm>
          <a:prstGeom prst="rect">
            <a:avLst/>
          </a:prstGeom>
        </p:spPr>
        <p:txBody>
          <a:bodyPr anchor="t" rtlCol="false" tIns="0" lIns="0" bIns="0" rIns="0">
            <a:spAutoFit/>
          </a:bodyPr>
          <a:lstStyle/>
          <a:p>
            <a:pPr algn="l">
              <a:lnSpc>
                <a:spcPts val="3175"/>
              </a:lnSpc>
            </a:pPr>
            <a:r>
              <a:rPr lang="en-US" sz="2939">
                <a:solidFill>
                  <a:srgbClr val="000000"/>
                </a:solidFill>
                <a:latin typeface="Abys"/>
                <a:ea typeface="Abys"/>
                <a:cs typeface="Abys"/>
                <a:sym typeface="Abys"/>
              </a:rPr>
              <a:t>une étude en rouge</a:t>
            </a:r>
          </a:p>
        </p:txBody>
      </p:sp>
    </p:spTree>
  </p:cSld>
  <p:clrMapOvr>
    <a:masterClrMapping/>
  </p:clrMapOvr>
</p:sld>
</file>

<file path=ppt/slides/slide19.xml><?xml version="1.0" encoding="utf-8"?>
<p:sld xmlns:p="http://schemas.openxmlformats.org/presentationml/2006/main" xmlns:a="http://schemas.openxmlformats.org/drawingml/2006/main" xmlns:r="http://schemas.openxmlformats.org/officeDocument/2006/relationships">
  <p:cSld>
    <p:bg>
      <p:bgPr>
        <a:solidFill>
          <a:srgbClr val="EDECED"/>
        </a:solidFill>
      </p:bgPr>
    </p:bg>
    <p:spTree>
      <p:nvGrpSpPr>
        <p:cNvPr id="1" name=""/>
        <p:cNvGrpSpPr/>
        <p:nvPr/>
      </p:nvGrpSpPr>
      <p:grpSpPr>
        <a:xfrm>
          <a:off x="0" y="0"/>
          <a:ext cx="0" cy="0"/>
          <a:chOff x="0" y="0"/>
          <a:chExt cx="0" cy="0"/>
        </a:xfrm>
      </p:grpSpPr>
      <p:sp>
        <p:nvSpPr>
          <p:cNvPr name="TextBox 2" id="2"/>
          <p:cNvSpPr txBox="true"/>
          <p:nvPr/>
        </p:nvSpPr>
        <p:spPr>
          <a:xfrm rot="0">
            <a:off x="8769986" y="1486376"/>
            <a:ext cx="7708654" cy="982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Synopsis</a:t>
            </a:r>
          </a:p>
        </p:txBody>
      </p:sp>
      <p:sp>
        <p:nvSpPr>
          <p:cNvPr name="Freeform 3" id="3"/>
          <p:cNvSpPr/>
          <p:nvPr/>
        </p:nvSpPr>
        <p:spPr>
          <a:xfrm flipH="false" flipV="false" rot="0">
            <a:off x="-550486" y="-486809"/>
            <a:ext cx="3158372" cy="3150476"/>
          </a:xfrm>
          <a:custGeom>
            <a:avLst/>
            <a:gdLst/>
            <a:ahLst/>
            <a:cxnLst/>
            <a:rect r="r" b="b" t="t" l="l"/>
            <a:pathLst>
              <a:path h="3150476" w="3158372">
                <a:moveTo>
                  <a:pt x="0" y="0"/>
                </a:moveTo>
                <a:lnTo>
                  <a:pt x="3158372" y="0"/>
                </a:lnTo>
                <a:lnTo>
                  <a:pt x="3158372" y="3150476"/>
                </a:lnTo>
                <a:lnTo>
                  <a:pt x="0" y="315047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0">
            <a:off x="8922849" y="8289318"/>
            <a:ext cx="3211541" cy="3285464"/>
          </a:xfrm>
          <a:custGeom>
            <a:avLst/>
            <a:gdLst/>
            <a:ahLst/>
            <a:cxnLst/>
            <a:rect r="r" b="b" t="t" l="l"/>
            <a:pathLst>
              <a:path h="3285464" w="3211541">
                <a:moveTo>
                  <a:pt x="0" y="0"/>
                </a:moveTo>
                <a:lnTo>
                  <a:pt x="3211541" y="0"/>
                </a:lnTo>
                <a:lnTo>
                  <a:pt x="3211541" y="3285464"/>
                </a:lnTo>
                <a:lnTo>
                  <a:pt x="0" y="328546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5" id="5"/>
          <p:cNvSpPr/>
          <p:nvPr/>
        </p:nvSpPr>
        <p:spPr>
          <a:xfrm flipH="false" flipV="false" rot="0">
            <a:off x="15594745" y="216216"/>
            <a:ext cx="1654646" cy="2269465"/>
          </a:xfrm>
          <a:custGeom>
            <a:avLst/>
            <a:gdLst/>
            <a:ahLst/>
            <a:cxnLst/>
            <a:rect r="r" b="b" t="t" l="l"/>
            <a:pathLst>
              <a:path h="2269465" w="1654646">
                <a:moveTo>
                  <a:pt x="0" y="0"/>
                </a:moveTo>
                <a:lnTo>
                  <a:pt x="1654647" y="0"/>
                </a:lnTo>
                <a:lnTo>
                  <a:pt x="1654647" y="2269465"/>
                </a:lnTo>
                <a:lnTo>
                  <a:pt x="0" y="2269465"/>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2607886" y="1350949"/>
            <a:ext cx="5638225" cy="8156564"/>
          </a:xfrm>
          <a:custGeom>
            <a:avLst/>
            <a:gdLst/>
            <a:ahLst/>
            <a:cxnLst/>
            <a:rect r="r" b="b" t="t" l="l"/>
            <a:pathLst>
              <a:path h="8156564" w="5638225">
                <a:moveTo>
                  <a:pt x="0" y="0"/>
                </a:moveTo>
                <a:lnTo>
                  <a:pt x="5638225" y="0"/>
                </a:lnTo>
                <a:lnTo>
                  <a:pt x="5638225" y="8156564"/>
                </a:lnTo>
                <a:lnTo>
                  <a:pt x="0" y="8156564"/>
                </a:lnTo>
                <a:lnTo>
                  <a:pt x="0" y="0"/>
                </a:lnTo>
                <a:close/>
              </a:path>
            </a:pathLst>
          </a:custGeom>
          <a:blipFill>
            <a:blip r:embed="rId8"/>
            <a:stretch>
              <a:fillRect l="0" t="0" r="0" b="0"/>
            </a:stretch>
          </a:blipFill>
        </p:spPr>
      </p:sp>
      <p:sp>
        <p:nvSpPr>
          <p:cNvPr name="Freeform 7" id="7"/>
          <p:cNvSpPr/>
          <p:nvPr/>
        </p:nvSpPr>
        <p:spPr>
          <a:xfrm flipH="false" flipV="false" rot="0">
            <a:off x="8681279" y="5397116"/>
            <a:ext cx="6015578" cy="4158268"/>
          </a:xfrm>
          <a:custGeom>
            <a:avLst/>
            <a:gdLst/>
            <a:ahLst/>
            <a:cxnLst/>
            <a:rect r="r" b="b" t="t" l="l"/>
            <a:pathLst>
              <a:path h="4158268" w="6015578">
                <a:moveTo>
                  <a:pt x="0" y="0"/>
                </a:moveTo>
                <a:lnTo>
                  <a:pt x="6015577" y="0"/>
                </a:lnTo>
                <a:lnTo>
                  <a:pt x="6015577" y="4158269"/>
                </a:lnTo>
                <a:lnTo>
                  <a:pt x="0" y="4158269"/>
                </a:lnTo>
                <a:lnTo>
                  <a:pt x="0" y="0"/>
                </a:lnTo>
                <a:close/>
              </a:path>
            </a:pathLst>
          </a:custGeom>
          <a:blipFill>
            <a:blip r:embed="rId9"/>
            <a:stretch>
              <a:fillRect l="0" t="0" r="0" b="0"/>
            </a:stretch>
          </a:blipFill>
        </p:spPr>
      </p:sp>
      <p:sp>
        <p:nvSpPr>
          <p:cNvPr name="Freeform 8" id="8"/>
          <p:cNvSpPr/>
          <p:nvPr/>
        </p:nvSpPr>
        <p:spPr>
          <a:xfrm flipH="false" flipV="false" rot="0">
            <a:off x="0" y="2719114"/>
            <a:ext cx="3203544" cy="7407037"/>
          </a:xfrm>
          <a:custGeom>
            <a:avLst/>
            <a:gdLst/>
            <a:ahLst/>
            <a:cxnLst/>
            <a:rect r="r" b="b" t="t" l="l"/>
            <a:pathLst>
              <a:path h="7407037" w="3203544">
                <a:moveTo>
                  <a:pt x="0" y="0"/>
                </a:moveTo>
                <a:lnTo>
                  <a:pt x="3203544" y="0"/>
                </a:lnTo>
                <a:lnTo>
                  <a:pt x="3203544" y="7407037"/>
                </a:lnTo>
                <a:lnTo>
                  <a:pt x="0" y="7407037"/>
                </a:lnTo>
                <a:lnTo>
                  <a:pt x="0" y="0"/>
                </a:lnTo>
                <a:close/>
              </a:path>
            </a:pathLst>
          </a:custGeom>
          <a:blipFill>
            <a:blip r:embed="rId10"/>
            <a:stretch>
              <a:fillRect l="0" t="0" r="0" b="0"/>
            </a:stretch>
          </a:blipFill>
        </p:spPr>
      </p:sp>
      <p:sp>
        <p:nvSpPr>
          <p:cNvPr name="Freeform 9" id="9"/>
          <p:cNvSpPr/>
          <p:nvPr/>
        </p:nvSpPr>
        <p:spPr>
          <a:xfrm flipH="false" flipV="false" rot="0">
            <a:off x="14967970" y="6781798"/>
            <a:ext cx="3320030" cy="3344353"/>
          </a:xfrm>
          <a:custGeom>
            <a:avLst/>
            <a:gdLst/>
            <a:ahLst/>
            <a:cxnLst/>
            <a:rect r="r" b="b" t="t" l="l"/>
            <a:pathLst>
              <a:path h="3344353" w="3320030">
                <a:moveTo>
                  <a:pt x="0" y="0"/>
                </a:moveTo>
                <a:lnTo>
                  <a:pt x="3320030" y="0"/>
                </a:lnTo>
                <a:lnTo>
                  <a:pt x="3320030" y="3344353"/>
                </a:lnTo>
                <a:lnTo>
                  <a:pt x="0" y="3344353"/>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TextBox 10" id="10"/>
          <p:cNvSpPr txBox="true"/>
          <p:nvPr/>
        </p:nvSpPr>
        <p:spPr>
          <a:xfrm rot="0">
            <a:off x="8769986" y="2585085"/>
            <a:ext cx="7076685" cy="2558415"/>
          </a:xfrm>
          <a:prstGeom prst="rect">
            <a:avLst/>
          </a:prstGeom>
        </p:spPr>
        <p:txBody>
          <a:bodyPr anchor="t" rtlCol="false" tIns="0" lIns="0" bIns="0" rIns="0">
            <a:spAutoFit/>
          </a:bodyPr>
          <a:lstStyle/>
          <a:p>
            <a:pPr algn="l" marL="0" indent="0" lvl="0">
              <a:lnSpc>
                <a:spcPts val="2295"/>
              </a:lnSpc>
              <a:spcBef>
                <a:spcPct val="0"/>
              </a:spcBef>
            </a:pPr>
            <a:r>
              <a:rPr lang="en-US" b="true" sz="1700" spc="102">
                <a:solidFill>
                  <a:srgbClr val="000000"/>
                </a:solidFill>
                <a:latin typeface="Quicksand Semi-Bold"/>
                <a:ea typeface="Quicksand Semi-Bold"/>
                <a:cs typeface="Quicksand Semi-Bold"/>
                <a:sym typeface="Quicksand Semi-Bold"/>
              </a:rPr>
              <a:t>La scie</a:t>
            </a:r>
            <a:r>
              <a:rPr lang="en-US" b="true" sz="1700" spc="102" u="none">
                <a:solidFill>
                  <a:srgbClr val="000000"/>
                </a:solidFill>
                <a:latin typeface="Quicksand Semi-Bold"/>
                <a:ea typeface="Quicksand Semi-Bold"/>
                <a:cs typeface="Quicksand Semi-Bold"/>
                <a:sym typeface="Quicksand Semi-Bold"/>
              </a:rPr>
              <a:t>nce a remplacé la magie dans le cœur des hommes. Elle est sur le point de faire basculer le monde dans une nouvelle ère, entraînant les créatures fantastiques dans l'oubli.</a:t>
            </a:r>
          </a:p>
          <a:p>
            <a:pPr algn="l" marL="0" indent="0" lvl="0">
              <a:lnSpc>
                <a:spcPts val="2295"/>
              </a:lnSpc>
              <a:spcBef>
                <a:spcPct val="0"/>
              </a:spcBef>
            </a:pPr>
          </a:p>
          <a:p>
            <a:pPr algn="l" marL="0" indent="0" lvl="0">
              <a:lnSpc>
                <a:spcPts val="2295"/>
              </a:lnSpc>
              <a:spcBef>
                <a:spcPct val="0"/>
              </a:spcBef>
            </a:pPr>
            <a:r>
              <a:rPr lang="en-US" b="true" sz="1700" spc="102" u="none">
                <a:solidFill>
                  <a:srgbClr val="000000"/>
                </a:solidFill>
                <a:latin typeface="Quicksand Semi-Bold"/>
                <a:ea typeface="Quicksand Semi-Bold"/>
                <a:cs typeface="Quicksand Semi-Bold"/>
                <a:sym typeface="Quicksand Semi-Bold"/>
              </a:rPr>
              <a:t>Descendante d'une lignée de mages, la jeune Ziska est apprentie vétérinaire. Avec son maître Nico, elle cherche soigner et à préserver les bêtes mythiques menacées d'extinction...</a:t>
            </a:r>
          </a:p>
        </p:txBody>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bg>
      <p:bgPr>
        <a:solidFill>
          <a:srgbClr val="F6A64A"/>
        </a:solidFill>
      </p:bgPr>
    </p:bg>
    <p:spTree>
      <p:nvGrpSpPr>
        <p:cNvPr id="1" name=""/>
        <p:cNvGrpSpPr/>
        <p:nvPr/>
      </p:nvGrpSpPr>
      <p:grpSpPr>
        <a:xfrm>
          <a:off x="0" y="0"/>
          <a:ext cx="0" cy="0"/>
          <a:chOff x="0" y="0"/>
          <a:chExt cx="0" cy="0"/>
        </a:xfrm>
      </p:grpSpPr>
      <p:grpSp>
        <p:nvGrpSpPr>
          <p:cNvPr name="Group 2" id="2"/>
          <p:cNvGrpSpPr/>
          <p:nvPr/>
        </p:nvGrpSpPr>
        <p:grpSpPr>
          <a:xfrm rot="0">
            <a:off x="821526" y="821621"/>
            <a:ext cx="16644948" cy="8643757"/>
            <a:chOff x="0" y="0"/>
            <a:chExt cx="6236922" cy="3238847"/>
          </a:xfrm>
        </p:grpSpPr>
        <p:sp>
          <p:nvSpPr>
            <p:cNvPr name="Freeform 3" id="3"/>
            <p:cNvSpPr/>
            <p:nvPr/>
          </p:nvSpPr>
          <p:spPr>
            <a:xfrm flipH="false" flipV="false" rot="0">
              <a:off x="0" y="0"/>
              <a:ext cx="6236922" cy="3238847"/>
            </a:xfrm>
            <a:custGeom>
              <a:avLst/>
              <a:gdLst/>
              <a:ahLst/>
              <a:cxnLst/>
              <a:rect r="r" b="b" t="t" l="l"/>
              <a:pathLst>
                <a:path h="3238847" w="6236922">
                  <a:moveTo>
                    <a:pt x="1395" y="0"/>
                  </a:moveTo>
                  <a:lnTo>
                    <a:pt x="6235527" y="0"/>
                  </a:lnTo>
                  <a:cubicBezTo>
                    <a:pt x="6236298" y="0"/>
                    <a:pt x="6236922" y="625"/>
                    <a:pt x="6236922" y="1395"/>
                  </a:cubicBezTo>
                  <a:lnTo>
                    <a:pt x="6236922" y="3237452"/>
                  </a:lnTo>
                  <a:cubicBezTo>
                    <a:pt x="6236922" y="3238222"/>
                    <a:pt x="6236298" y="3238847"/>
                    <a:pt x="6235527" y="3238847"/>
                  </a:cubicBezTo>
                  <a:lnTo>
                    <a:pt x="1395" y="3238847"/>
                  </a:lnTo>
                  <a:cubicBezTo>
                    <a:pt x="625" y="3238847"/>
                    <a:pt x="0" y="3238222"/>
                    <a:pt x="0" y="3237452"/>
                  </a:cubicBezTo>
                  <a:lnTo>
                    <a:pt x="0" y="1395"/>
                  </a:lnTo>
                  <a:cubicBezTo>
                    <a:pt x="0" y="625"/>
                    <a:pt x="625" y="0"/>
                    <a:pt x="1395" y="0"/>
                  </a:cubicBezTo>
                  <a:close/>
                </a:path>
              </a:pathLst>
            </a:custGeom>
            <a:solidFill>
              <a:srgbClr val="FFFFFF"/>
            </a:solidFill>
          </p:spPr>
        </p:sp>
        <p:sp>
          <p:nvSpPr>
            <p:cNvPr name="TextBox 4" id="4"/>
            <p:cNvSpPr txBox="true"/>
            <p:nvPr/>
          </p:nvSpPr>
          <p:spPr>
            <a:xfrm>
              <a:off x="0" y="-9525"/>
              <a:ext cx="6236922" cy="3248372"/>
            </a:xfrm>
            <a:prstGeom prst="rect">
              <a:avLst/>
            </a:prstGeom>
          </p:spPr>
          <p:txBody>
            <a:bodyPr anchor="ctr" rtlCol="false" tIns="19016" lIns="19016" bIns="19016" rIns="19016"/>
            <a:lstStyle/>
            <a:p>
              <a:pPr algn="ctr">
                <a:lnSpc>
                  <a:spcPts val="733"/>
                </a:lnSpc>
                <a:spcBef>
                  <a:spcPct val="0"/>
                </a:spcBef>
              </a:pPr>
            </a:p>
          </p:txBody>
        </p:sp>
      </p:grpSp>
      <p:sp>
        <p:nvSpPr>
          <p:cNvPr name="Freeform 5" id="5"/>
          <p:cNvSpPr/>
          <p:nvPr/>
        </p:nvSpPr>
        <p:spPr>
          <a:xfrm flipH="false" flipV="false" rot="0">
            <a:off x="-584258" y="-398379"/>
            <a:ext cx="2730008" cy="2671995"/>
          </a:xfrm>
          <a:custGeom>
            <a:avLst/>
            <a:gdLst/>
            <a:ahLst/>
            <a:cxnLst/>
            <a:rect r="r" b="b" t="t" l="l"/>
            <a:pathLst>
              <a:path h="2671995" w="2730008">
                <a:moveTo>
                  <a:pt x="0" y="0"/>
                </a:moveTo>
                <a:lnTo>
                  <a:pt x="2730008" y="0"/>
                </a:lnTo>
                <a:lnTo>
                  <a:pt x="2730008" y="2671995"/>
                </a:lnTo>
                <a:lnTo>
                  <a:pt x="0" y="267199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7473912" y="9258300"/>
            <a:ext cx="2215446" cy="2468463"/>
          </a:xfrm>
          <a:custGeom>
            <a:avLst/>
            <a:gdLst/>
            <a:ahLst/>
            <a:cxnLst/>
            <a:rect r="r" b="b" t="t" l="l"/>
            <a:pathLst>
              <a:path h="2468463" w="2215446">
                <a:moveTo>
                  <a:pt x="0" y="0"/>
                </a:moveTo>
                <a:lnTo>
                  <a:pt x="2215446" y="0"/>
                </a:lnTo>
                <a:lnTo>
                  <a:pt x="2215446" y="2468463"/>
                </a:lnTo>
                <a:lnTo>
                  <a:pt x="0" y="2468463"/>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593600" y="416401"/>
            <a:ext cx="6148395" cy="9164951"/>
          </a:xfrm>
          <a:custGeom>
            <a:avLst/>
            <a:gdLst/>
            <a:ahLst/>
            <a:cxnLst/>
            <a:rect r="r" b="b" t="t" l="l"/>
            <a:pathLst>
              <a:path h="9164951" w="6148395">
                <a:moveTo>
                  <a:pt x="0" y="0"/>
                </a:moveTo>
                <a:lnTo>
                  <a:pt x="6148395" y="0"/>
                </a:lnTo>
                <a:lnTo>
                  <a:pt x="6148395" y="9164951"/>
                </a:lnTo>
                <a:lnTo>
                  <a:pt x="0" y="9164951"/>
                </a:lnTo>
                <a:lnTo>
                  <a:pt x="0" y="0"/>
                </a:lnTo>
                <a:close/>
              </a:path>
            </a:pathLst>
          </a:custGeom>
          <a:blipFill>
            <a:blip r:embed="rId6"/>
            <a:stretch>
              <a:fillRect l="0" t="0" r="0" b="0"/>
            </a:stretch>
          </a:blipFill>
        </p:spPr>
      </p:sp>
      <p:sp>
        <p:nvSpPr>
          <p:cNvPr name="Freeform 8" id="8"/>
          <p:cNvSpPr/>
          <p:nvPr/>
        </p:nvSpPr>
        <p:spPr>
          <a:xfrm flipH="false" flipV="false" rot="0">
            <a:off x="12818621" y="226405"/>
            <a:ext cx="4854931" cy="1799561"/>
          </a:xfrm>
          <a:custGeom>
            <a:avLst/>
            <a:gdLst/>
            <a:ahLst/>
            <a:cxnLst/>
            <a:rect r="r" b="b" t="t" l="l"/>
            <a:pathLst>
              <a:path h="1799561" w="4854931">
                <a:moveTo>
                  <a:pt x="0" y="0"/>
                </a:moveTo>
                <a:lnTo>
                  <a:pt x="4854930" y="0"/>
                </a:lnTo>
                <a:lnTo>
                  <a:pt x="4854930" y="1799561"/>
                </a:lnTo>
                <a:lnTo>
                  <a:pt x="0" y="1799561"/>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9" id="9"/>
          <p:cNvSpPr/>
          <p:nvPr/>
        </p:nvSpPr>
        <p:spPr>
          <a:xfrm flipH="false" flipV="false" rot="0">
            <a:off x="9224639" y="7367014"/>
            <a:ext cx="4334240" cy="2623230"/>
          </a:xfrm>
          <a:custGeom>
            <a:avLst/>
            <a:gdLst/>
            <a:ahLst/>
            <a:cxnLst/>
            <a:rect r="r" b="b" t="t" l="l"/>
            <a:pathLst>
              <a:path h="2623230" w="4334240">
                <a:moveTo>
                  <a:pt x="0" y="0"/>
                </a:moveTo>
                <a:lnTo>
                  <a:pt x="4334240" y="0"/>
                </a:lnTo>
                <a:lnTo>
                  <a:pt x="4334240" y="2623230"/>
                </a:lnTo>
                <a:lnTo>
                  <a:pt x="0" y="2623230"/>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10" id="10"/>
          <p:cNvSpPr/>
          <p:nvPr/>
        </p:nvSpPr>
        <p:spPr>
          <a:xfrm flipH="false" flipV="false" rot="0">
            <a:off x="16044904" y="7932844"/>
            <a:ext cx="1838242" cy="2057400"/>
          </a:xfrm>
          <a:custGeom>
            <a:avLst/>
            <a:gdLst/>
            <a:ahLst/>
            <a:cxnLst/>
            <a:rect r="r" b="b" t="t" l="l"/>
            <a:pathLst>
              <a:path h="2057400" w="1838242">
                <a:moveTo>
                  <a:pt x="0" y="0"/>
                </a:moveTo>
                <a:lnTo>
                  <a:pt x="1838242" y="0"/>
                </a:lnTo>
                <a:lnTo>
                  <a:pt x="1838242" y="2057400"/>
                </a:lnTo>
                <a:lnTo>
                  <a:pt x="0" y="2057400"/>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11" id="11"/>
          <p:cNvSpPr/>
          <p:nvPr/>
        </p:nvSpPr>
        <p:spPr>
          <a:xfrm flipH="false" flipV="false" rot="1541577">
            <a:off x="6658162" y="390606"/>
            <a:ext cx="2460124" cy="1977045"/>
          </a:xfrm>
          <a:custGeom>
            <a:avLst/>
            <a:gdLst/>
            <a:ahLst/>
            <a:cxnLst/>
            <a:rect r="r" b="b" t="t" l="l"/>
            <a:pathLst>
              <a:path h="1977045" w="2460124">
                <a:moveTo>
                  <a:pt x="0" y="0"/>
                </a:moveTo>
                <a:lnTo>
                  <a:pt x="2460124" y="0"/>
                </a:lnTo>
                <a:lnTo>
                  <a:pt x="2460124" y="1977045"/>
                </a:lnTo>
                <a:lnTo>
                  <a:pt x="0" y="1977045"/>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
        <p:nvSpPr>
          <p:cNvPr name="TextBox 12" id="12"/>
          <p:cNvSpPr txBox="true"/>
          <p:nvPr/>
        </p:nvSpPr>
        <p:spPr>
          <a:xfrm rot="0">
            <a:off x="7537432" y="2349816"/>
            <a:ext cx="7708654" cy="982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Vampire knight</a:t>
            </a:r>
          </a:p>
        </p:txBody>
      </p:sp>
      <p:sp>
        <p:nvSpPr>
          <p:cNvPr name="TextBox 13" id="13"/>
          <p:cNvSpPr txBox="true"/>
          <p:nvPr/>
        </p:nvSpPr>
        <p:spPr>
          <a:xfrm rot="0">
            <a:off x="7537432" y="3530458"/>
            <a:ext cx="7076685" cy="1565910"/>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Semi-Bold"/>
                <a:ea typeface="Quicksand Semi-Bold"/>
                <a:cs typeface="Quicksand Semi-Bold"/>
                <a:sym typeface="Quicksand Semi-Bold"/>
              </a:rPr>
              <a:t>G</a:t>
            </a:r>
            <a:r>
              <a:rPr lang="en-US" b="true" sz="2299" spc="137" u="none">
                <a:solidFill>
                  <a:srgbClr val="000000"/>
                </a:solidFill>
                <a:latin typeface="Quicksand Semi-Bold"/>
                <a:ea typeface="Quicksand Semi-Bold"/>
                <a:cs typeface="Quicksand Semi-Bold"/>
                <a:sym typeface="Quicksand Semi-Bold"/>
              </a:rPr>
              <a:t>enre : shojo</a:t>
            </a:r>
          </a:p>
          <a:p>
            <a:pPr algn="l" marL="0" indent="0" lvl="0">
              <a:lnSpc>
                <a:spcPts val="3104"/>
              </a:lnSpc>
              <a:spcBef>
                <a:spcPct val="0"/>
              </a:spcBef>
            </a:pPr>
            <a:r>
              <a:rPr lang="en-US" b="true" sz="2299" spc="137" u="none">
                <a:solidFill>
                  <a:srgbClr val="000000"/>
                </a:solidFill>
                <a:latin typeface="Quicksand Semi-Bold"/>
                <a:ea typeface="Quicksand Semi-Bold"/>
                <a:cs typeface="Quicksand Semi-Bold"/>
                <a:sym typeface="Quicksand Semi-Bold"/>
              </a:rPr>
              <a:t>Série terminée en 10 tomes</a:t>
            </a:r>
          </a:p>
          <a:p>
            <a:pPr algn="l" marL="0" indent="0" lvl="0">
              <a:lnSpc>
                <a:spcPts val="3104"/>
              </a:lnSpc>
              <a:spcBef>
                <a:spcPct val="0"/>
              </a:spcBef>
            </a:pPr>
          </a:p>
          <a:p>
            <a:pPr algn="l" marL="0" indent="0" lvl="0">
              <a:lnSpc>
                <a:spcPts val="3104"/>
              </a:lnSpc>
              <a:spcBef>
                <a:spcPct val="0"/>
              </a:spcBef>
            </a:pPr>
          </a:p>
        </p:txBody>
      </p:sp>
      <p:sp>
        <p:nvSpPr>
          <p:cNvPr name="TextBox 14" id="14"/>
          <p:cNvSpPr txBox="true"/>
          <p:nvPr/>
        </p:nvSpPr>
        <p:spPr>
          <a:xfrm rot="0">
            <a:off x="7537432" y="4749165"/>
            <a:ext cx="7076685" cy="784860"/>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Bold"/>
                <a:ea typeface="Quicksand Bold"/>
                <a:cs typeface="Quicksand Bold"/>
                <a:sym typeface="Quicksand Bold"/>
              </a:rPr>
              <a:t>Mots clés : Romance, gothique, horreur, mystère</a:t>
            </a:r>
          </a:p>
        </p:txBody>
      </p:sp>
    </p:spTree>
  </p:cSld>
  <p:clrMapOvr>
    <a:masterClrMapping/>
  </p:clrMapOvr>
</p:sld>
</file>

<file path=ppt/slides/slide20.xml><?xml version="1.0" encoding="utf-8"?>
<p:sld xmlns:p="http://schemas.openxmlformats.org/presentationml/2006/main" xmlns:a="http://schemas.openxmlformats.org/drawingml/2006/main" xmlns:r="http://schemas.openxmlformats.org/officeDocument/2006/relationships">
  <p:cSld>
    <p:bg>
      <p:bgPr>
        <a:solidFill>
          <a:srgbClr val="F6A64A"/>
        </a:solidFill>
      </p:bgPr>
    </p:bg>
    <p:spTree>
      <p:nvGrpSpPr>
        <p:cNvPr id="1" name=""/>
        <p:cNvGrpSpPr/>
        <p:nvPr/>
      </p:nvGrpSpPr>
      <p:grpSpPr>
        <a:xfrm>
          <a:off x="0" y="0"/>
          <a:ext cx="0" cy="0"/>
          <a:chOff x="0" y="0"/>
          <a:chExt cx="0" cy="0"/>
        </a:xfrm>
      </p:grpSpPr>
      <p:grpSp>
        <p:nvGrpSpPr>
          <p:cNvPr name="Group 2" id="2"/>
          <p:cNvGrpSpPr/>
          <p:nvPr/>
        </p:nvGrpSpPr>
        <p:grpSpPr>
          <a:xfrm rot="0">
            <a:off x="821526" y="821621"/>
            <a:ext cx="16644948" cy="8643757"/>
            <a:chOff x="0" y="0"/>
            <a:chExt cx="6236922" cy="3238847"/>
          </a:xfrm>
        </p:grpSpPr>
        <p:sp>
          <p:nvSpPr>
            <p:cNvPr name="Freeform 3" id="3"/>
            <p:cNvSpPr/>
            <p:nvPr/>
          </p:nvSpPr>
          <p:spPr>
            <a:xfrm flipH="false" flipV="false" rot="0">
              <a:off x="0" y="0"/>
              <a:ext cx="6236922" cy="3238847"/>
            </a:xfrm>
            <a:custGeom>
              <a:avLst/>
              <a:gdLst/>
              <a:ahLst/>
              <a:cxnLst/>
              <a:rect r="r" b="b" t="t" l="l"/>
              <a:pathLst>
                <a:path h="3238847" w="6236922">
                  <a:moveTo>
                    <a:pt x="1395" y="0"/>
                  </a:moveTo>
                  <a:lnTo>
                    <a:pt x="6235527" y="0"/>
                  </a:lnTo>
                  <a:cubicBezTo>
                    <a:pt x="6236298" y="0"/>
                    <a:pt x="6236922" y="625"/>
                    <a:pt x="6236922" y="1395"/>
                  </a:cubicBezTo>
                  <a:lnTo>
                    <a:pt x="6236922" y="3237452"/>
                  </a:lnTo>
                  <a:cubicBezTo>
                    <a:pt x="6236922" y="3238222"/>
                    <a:pt x="6236298" y="3238847"/>
                    <a:pt x="6235527" y="3238847"/>
                  </a:cubicBezTo>
                  <a:lnTo>
                    <a:pt x="1395" y="3238847"/>
                  </a:lnTo>
                  <a:cubicBezTo>
                    <a:pt x="625" y="3238847"/>
                    <a:pt x="0" y="3238222"/>
                    <a:pt x="0" y="3237452"/>
                  </a:cubicBezTo>
                  <a:lnTo>
                    <a:pt x="0" y="1395"/>
                  </a:lnTo>
                  <a:cubicBezTo>
                    <a:pt x="0" y="625"/>
                    <a:pt x="625" y="0"/>
                    <a:pt x="1395" y="0"/>
                  </a:cubicBezTo>
                  <a:close/>
                </a:path>
              </a:pathLst>
            </a:custGeom>
            <a:solidFill>
              <a:srgbClr val="FFFFFF"/>
            </a:solidFill>
          </p:spPr>
        </p:sp>
        <p:sp>
          <p:nvSpPr>
            <p:cNvPr name="TextBox 4" id="4"/>
            <p:cNvSpPr txBox="true"/>
            <p:nvPr/>
          </p:nvSpPr>
          <p:spPr>
            <a:xfrm>
              <a:off x="0" y="-9525"/>
              <a:ext cx="6236922" cy="3248372"/>
            </a:xfrm>
            <a:prstGeom prst="rect">
              <a:avLst/>
            </a:prstGeom>
          </p:spPr>
          <p:txBody>
            <a:bodyPr anchor="ctr" rtlCol="false" tIns="19016" lIns="19016" bIns="19016" rIns="19016"/>
            <a:lstStyle/>
            <a:p>
              <a:pPr algn="ctr">
                <a:lnSpc>
                  <a:spcPts val="733"/>
                </a:lnSpc>
                <a:spcBef>
                  <a:spcPct val="0"/>
                </a:spcBef>
              </a:pPr>
            </a:p>
          </p:txBody>
        </p:sp>
      </p:grpSp>
      <p:sp>
        <p:nvSpPr>
          <p:cNvPr name="Freeform 5" id="5"/>
          <p:cNvSpPr/>
          <p:nvPr/>
        </p:nvSpPr>
        <p:spPr>
          <a:xfrm flipH="false" flipV="false" rot="0">
            <a:off x="-584258" y="-398379"/>
            <a:ext cx="2730008" cy="2671995"/>
          </a:xfrm>
          <a:custGeom>
            <a:avLst/>
            <a:gdLst/>
            <a:ahLst/>
            <a:cxnLst/>
            <a:rect r="r" b="b" t="t" l="l"/>
            <a:pathLst>
              <a:path h="2671995" w="2730008">
                <a:moveTo>
                  <a:pt x="0" y="0"/>
                </a:moveTo>
                <a:lnTo>
                  <a:pt x="2730008" y="0"/>
                </a:lnTo>
                <a:lnTo>
                  <a:pt x="2730008" y="2671995"/>
                </a:lnTo>
                <a:lnTo>
                  <a:pt x="0" y="267199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15749360" y="8678629"/>
            <a:ext cx="3019880" cy="2261135"/>
          </a:xfrm>
          <a:custGeom>
            <a:avLst/>
            <a:gdLst/>
            <a:ahLst/>
            <a:cxnLst/>
            <a:rect r="r" b="b" t="t" l="l"/>
            <a:pathLst>
              <a:path h="2261135" w="3019880">
                <a:moveTo>
                  <a:pt x="0" y="0"/>
                </a:moveTo>
                <a:lnTo>
                  <a:pt x="3019880" y="0"/>
                </a:lnTo>
                <a:lnTo>
                  <a:pt x="3019880" y="2261135"/>
                </a:lnTo>
                <a:lnTo>
                  <a:pt x="0" y="2261135"/>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584258" y="8574965"/>
            <a:ext cx="2215446" cy="2468463"/>
          </a:xfrm>
          <a:custGeom>
            <a:avLst/>
            <a:gdLst/>
            <a:ahLst/>
            <a:cxnLst/>
            <a:rect r="r" b="b" t="t" l="l"/>
            <a:pathLst>
              <a:path h="2468463" w="2215446">
                <a:moveTo>
                  <a:pt x="0" y="0"/>
                </a:moveTo>
                <a:lnTo>
                  <a:pt x="2215446" y="0"/>
                </a:lnTo>
                <a:lnTo>
                  <a:pt x="2215446" y="2468463"/>
                </a:lnTo>
                <a:lnTo>
                  <a:pt x="0" y="2468463"/>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p:cNvSpPr/>
          <p:nvPr/>
        </p:nvSpPr>
        <p:spPr>
          <a:xfrm flipH="false" flipV="false" rot="0">
            <a:off x="10496606" y="319045"/>
            <a:ext cx="6969867" cy="9648910"/>
          </a:xfrm>
          <a:custGeom>
            <a:avLst/>
            <a:gdLst/>
            <a:ahLst/>
            <a:cxnLst/>
            <a:rect r="r" b="b" t="t" l="l"/>
            <a:pathLst>
              <a:path h="9648910" w="6969867">
                <a:moveTo>
                  <a:pt x="0" y="0"/>
                </a:moveTo>
                <a:lnTo>
                  <a:pt x="6969868" y="0"/>
                </a:lnTo>
                <a:lnTo>
                  <a:pt x="6969868" y="9648910"/>
                </a:lnTo>
                <a:lnTo>
                  <a:pt x="0" y="9648910"/>
                </a:lnTo>
                <a:lnTo>
                  <a:pt x="0" y="0"/>
                </a:lnTo>
                <a:close/>
              </a:path>
            </a:pathLst>
          </a:custGeom>
          <a:blipFill>
            <a:blip r:embed="rId8"/>
            <a:stretch>
              <a:fillRect l="0" t="0" r="0" b="0"/>
            </a:stretch>
          </a:blipFill>
        </p:spPr>
      </p:sp>
      <p:sp>
        <p:nvSpPr>
          <p:cNvPr name="TextBox 9" id="9"/>
          <p:cNvSpPr txBox="true"/>
          <p:nvPr/>
        </p:nvSpPr>
        <p:spPr>
          <a:xfrm rot="0">
            <a:off x="1504950" y="2349816"/>
            <a:ext cx="9112281" cy="982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erased</a:t>
            </a:r>
          </a:p>
        </p:txBody>
      </p:sp>
      <p:sp>
        <p:nvSpPr>
          <p:cNvPr name="Freeform 10" id="10"/>
          <p:cNvSpPr/>
          <p:nvPr/>
        </p:nvSpPr>
        <p:spPr>
          <a:xfrm flipH="false" flipV="false" rot="0">
            <a:off x="2795822" y="8155399"/>
            <a:ext cx="3849056" cy="1812556"/>
          </a:xfrm>
          <a:custGeom>
            <a:avLst/>
            <a:gdLst/>
            <a:ahLst/>
            <a:cxnLst/>
            <a:rect r="r" b="b" t="t" l="l"/>
            <a:pathLst>
              <a:path h="1812556" w="3849056">
                <a:moveTo>
                  <a:pt x="0" y="0"/>
                </a:moveTo>
                <a:lnTo>
                  <a:pt x="3849057" y="0"/>
                </a:lnTo>
                <a:lnTo>
                  <a:pt x="3849057" y="1812556"/>
                </a:lnTo>
                <a:lnTo>
                  <a:pt x="0" y="1812556"/>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11" id="11"/>
          <p:cNvSpPr/>
          <p:nvPr/>
        </p:nvSpPr>
        <p:spPr>
          <a:xfrm flipH="false" flipV="false" rot="0">
            <a:off x="8916497" y="555076"/>
            <a:ext cx="2197315" cy="2165638"/>
          </a:xfrm>
          <a:custGeom>
            <a:avLst/>
            <a:gdLst/>
            <a:ahLst/>
            <a:cxnLst/>
            <a:rect r="r" b="b" t="t" l="l"/>
            <a:pathLst>
              <a:path h="2165638" w="2197315">
                <a:moveTo>
                  <a:pt x="0" y="0"/>
                </a:moveTo>
                <a:lnTo>
                  <a:pt x="2197315" y="0"/>
                </a:lnTo>
                <a:lnTo>
                  <a:pt x="2197315" y="2165638"/>
                </a:lnTo>
                <a:lnTo>
                  <a:pt x="0" y="2165638"/>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12" id="12"/>
          <p:cNvSpPr/>
          <p:nvPr/>
        </p:nvSpPr>
        <p:spPr>
          <a:xfrm flipH="true" flipV="false" rot="0">
            <a:off x="7066761" y="4747453"/>
            <a:ext cx="4154478" cy="6192312"/>
          </a:xfrm>
          <a:custGeom>
            <a:avLst/>
            <a:gdLst/>
            <a:ahLst/>
            <a:cxnLst/>
            <a:rect r="r" b="b" t="t" l="l"/>
            <a:pathLst>
              <a:path h="6192312" w="4154478">
                <a:moveTo>
                  <a:pt x="4154478" y="0"/>
                </a:moveTo>
                <a:lnTo>
                  <a:pt x="0" y="0"/>
                </a:lnTo>
                <a:lnTo>
                  <a:pt x="0" y="6192311"/>
                </a:lnTo>
                <a:lnTo>
                  <a:pt x="4154478" y="6192311"/>
                </a:lnTo>
                <a:lnTo>
                  <a:pt x="4154478"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
        <p:nvSpPr>
          <p:cNvPr name="Freeform 13" id="13"/>
          <p:cNvSpPr/>
          <p:nvPr/>
        </p:nvSpPr>
        <p:spPr>
          <a:xfrm flipH="false" flipV="false" rot="0">
            <a:off x="4576695" y="462802"/>
            <a:ext cx="4004940" cy="3621629"/>
          </a:xfrm>
          <a:custGeom>
            <a:avLst/>
            <a:gdLst/>
            <a:ahLst/>
            <a:cxnLst/>
            <a:rect r="r" b="b" t="t" l="l"/>
            <a:pathLst>
              <a:path h="3621629" w="4004940">
                <a:moveTo>
                  <a:pt x="0" y="0"/>
                </a:moveTo>
                <a:lnTo>
                  <a:pt x="4004940" y="0"/>
                </a:lnTo>
                <a:lnTo>
                  <a:pt x="4004940" y="3621629"/>
                </a:lnTo>
                <a:lnTo>
                  <a:pt x="0" y="3621629"/>
                </a:lnTo>
                <a:lnTo>
                  <a:pt x="0" y="0"/>
                </a:lnTo>
                <a:close/>
              </a:path>
            </a:pathLst>
          </a:custGeom>
          <a:blipFill>
            <a:blip r:embed="rId15">
              <a:extLst>
                <a:ext uri="{96DAC541-7B7A-43D3-8B79-37D633B846F1}">
                  <asvg:svgBlip xmlns:asvg="http://schemas.microsoft.com/office/drawing/2016/SVG/main" r:embed="rId16"/>
                </a:ext>
              </a:extLst>
            </a:blip>
            <a:stretch>
              <a:fillRect l="0" t="0" r="0" b="0"/>
            </a:stretch>
          </a:blipFill>
        </p:spPr>
      </p:sp>
      <p:sp>
        <p:nvSpPr>
          <p:cNvPr name="TextBox 14" id="14"/>
          <p:cNvSpPr txBox="true"/>
          <p:nvPr/>
        </p:nvSpPr>
        <p:spPr>
          <a:xfrm rot="0">
            <a:off x="1504950" y="3642013"/>
            <a:ext cx="7076685" cy="1956435"/>
          </a:xfrm>
          <a:prstGeom prst="rect">
            <a:avLst/>
          </a:prstGeom>
        </p:spPr>
        <p:txBody>
          <a:bodyPr anchor="t" rtlCol="false" tIns="0" lIns="0" bIns="0" rIns="0">
            <a:spAutoFit/>
          </a:bodyPr>
          <a:lstStyle/>
          <a:p>
            <a:pPr algn="l">
              <a:lnSpc>
                <a:spcPts val="3104"/>
              </a:lnSpc>
              <a:spcBef>
                <a:spcPct val="0"/>
              </a:spcBef>
            </a:pPr>
            <a:r>
              <a:rPr lang="en-US" b="true" sz="2299" spc="137">
                <a:solidFill>
                  <a:srgbClr val="000000"/>
                </a:solidFill>
                <a:latin typeface="Quicksand Semi-Bold"/>
                <a:ea typeface="Quicksand Semi-Bold"/>
                <a:cs typeface="Quicksand Semi-Bold"/>
                <a:sym typeface="Quicksand Semi-Bold"/>
              </a:rPr>
              <a:t>G</a:t>
            </a:r>
            <a:r>
              <a:rPr lang="en-US" b="true" sz="2299" spc="137" u="none">
                <a:solidFill>
                  <a:srgbClr val="000000"/>
                </a:solidFill>
                <a:latin typeface="Quicksand Semi-Bold"/>
                <a:ea typeface="Quicksand Semi-Bold"/>
                <a:cs typeface="Quicksand Semi-Bold"/>
                <a:sym typeface="Quicksand Semi-Bold"/>
              </a:rPr>
              <a:t>enre</a:t>
            </a:r>
            <a:r>
              <a:rPr lang="en-US" b="true" sz="2299" spc="137" u="none">
                <a:solidFill>
                  <a:srgbClr val="000000"/>
                </a:solidFill>
                <a:latin typeface="Quicksand Bold"/>
                <a:ea typeface="Quicksand Bold"/>
                <a:cs typeface="Quicksand Bold"/>
                <a:sym typeface="Quicksand Bold"/>
              </a:rPr>
              <a:t> </a:t>
            </a:r>
            <a:r>
              <a:rPr lang="en-US" b="true" sz="2299" spc="137">
                <a:solidFill>
                  <a:srgbClr val="000000"/>
                </a:solidFill>
                <a:latin typeface="Quicksand Bold"/>
                <a:ea typeface="Quicksand Bold"/>
                <a:cs typeface="Quicksand Bold"/>
                <a:sym typeface="Quicksand Bold"/>
              </a:rPr>
              <a:t>: Seinen</a:t>
            </a:r>
          </a:p>
          <a:p>
            <a:pPr algn="l" marL="0" indent="0" lvl="0">
              <a:lnSpc>
                <a:spcPts val="3104"/>
              </a:lnSpc>
              <a:spcBef>
                <a:spcPct val="0"/>
              </a:spcBef>
            </a:pPr>
          </a:p>
          <a:p>
            <a:pPr algn="l" marL="0" indent="0" lvl="0">
              <a:lnSpc>
                <a:spcPts val="3104"/>
              </a:lnSpc>
              <a:spcBef>
                <a:spcPct val="0"/>
              </a:spcBef>
            </a:pPr>
            <a:r>
              <a:rPr lang="en-US" b="true" sz="2299" spc="137" u="none">
                <a:solidFill>
                  <a:srgbClr val="000000"/>
                </a:solidFill>
                <a:latin typeface="Quicksand Semi-Bold"/>
                <a:ea typeface="Quicksand Semi-Bold"/>
                <a:cs typeface="Quicksand Semi-Bold"/>
                <a:sym typeface="Quicksand Semi-Bold"/>
              </a:rPr>
              <a:t>Série terminée en 8 tomes</a:t>
            </a:r>
          </a:p>
          <a:p>
            <a:pPr algn="l" marL="0" indent="0" lvl="0">
              <a:lnSpc>
                <a:spcPts val="3104"/>
              </a:lnSpc>
              <a:spcBef>
                <a:spcPct val="0"/>
              </a:spcBef>
            </a:pPr>
          </a:p>
          <a:p>
            <a:pPr algn="l" marL="0" indent="0" lvl="0">
              <a:lnSpc>
                <a:spcPts val="3104"/>
              </a:lnSpc>
              <a:spcBef>
                <a:spcPct val="0"/>
              </a:spcBef>
            </a:pPr>
          </a:p>
        </p:txBody>
      </p:sp>
      <p:sp>
        <p:nvSpPr>
          <p:cNvPr name="TextBox 15" id="15"/>
          <p:cNvSpPr txBox="true"/>
          <p:nvPr/>
        </p:nvSpPr>
        <p:spPr>
          <a:xfrm rot="0">
            <a:off x="1504950" y="5204113"/>
            <a:ext cx="7076685" cy="784860"/>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Bold"/>
                <a:ea typeface="Quicksand Bold"/>
                <a:cs typeface="Quicksand Bold"/>
                <a:sym typeface="Quicksand Bold"/>
              </a:rPr>
              <a:t>Mots clés : Voyage dans le temps, drame, mystère</a:t>
            </a:r>
          </a:p>
        </p:txBody>
      </p:sp>
    </p:spTree>
  </p:cSld>
  <p:clrMapOvr>
    <a:masterClrMapping/>
  </p:clrMapOvr>
</p:sld>
</file>

<file path=ppt/slides/slide21.xml><?xml version="1.0" encoding="utf-8"?>
<p:sld xmlns:p="http://schemas.openxmlformats.org/presentationml/2006/main" xmlns:a="http://schemas.openxmlformats.org/drawingml/2006/main" xmlns:r="http://schemas.openxmlformats.org/officeDocument/2006/relationships">
  <p:cSld>
    <p:bg>
      <p:bgPr>
        <a:solidFill>
          <a:srgbClr val="EDECED"/>
        </a:solidFill>
      </p:bgPr>
    </p:bg>
    <p:spTree>
      <p:nvGrpSpPr>
        <p:cNvPr id="1" name=""/>
        <p:cNvGrpSpPr/>
        <p:nvPr/>
      </p:nvGrpSpPr>
      <p:grpSpPr>
        <a:xfrm>
          <a:off x="0" y="0"/>
          <a:ext cx="0" cy="0"/>
          <a:chOff x="0" y="0"/>
          <a:chExt cx="0" cy="0"/>
        </a:xfrm>
      </p:grpSpPr>
      <p:sp>
        <p:nvSpPr>
          <p:cNvPr name="Freeform 2" id="2"/>
          <p:cNvSpPr/>
          <p:nvPr/>
        </p:nvSpPr>
        <p:spPr>
          <a:xfrm flipH="false" flipV="false" rot="0">
            <a:off x="15749360" y="8289318"/>
            <a:ext cx="3019880" cy="2261135"/>
          </a:xfrm>
          <a:custGeom>
            <a:avLst/>
            <a:gdLst/>
            <a:ahLst/>
            <a:cxnLst/>
            <a:rect r="r" b="b" t="t" l="l"/>
            <a:pathLst>
              <a:path h="2261135" w="3019880">
                <a:moveTo>
                  <a:pt x="0" y="0"/>
                </a:moveTo>
                <a:lnTo>
                  <a:pt x="3019880" y="0"/>
                </a:lnTo>
                <a:lnTo>
                  <a:pt x="3019880" y="2261136"/>
                </a:lnTo>
                <a:lnTo>
                  <a:pt x="0" y="226113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2027954">
            <a:off x="16252068" y="-6239"/>
            <a:ext cx="2491392" cy="2513384"/>
          </a:xfrm>
          <a:custGeom>
            <a:avLst/>
            <a:gdLst/>
            <a:ahLst/>
            <a:cxnLst/>
            <a:rect r="r" b="b" t="t" l="l"/>
            <a:pathLst>
              <a:path h="2513384" w="2491392">
                <a:moveTo>
                  <a:pt x="0" y="0"/>
                </a:moveTo>
                <a:lnTo>
                  <a:pt x="2491392" y="0"/>
                </a:lnTo>
                <a:lnTo>
                  <a:pt x="2491392" y="2513384"/>
                </a:lnTo>
                <a:lnTo>
                  <a:pt x="0" y="251338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true" flipV="false" rot="0">
            <a:off x="431778" y="8999218"/>
            <a:ext cx="2221424" cy="2575564"/>
          </a:xfrm>
          <a:custGeom>
            <a:avLst/>
            <a:gdLst/>
            <a:ahLst/>
            <a:cxnLst/>
            <a:rect r="r" b="b" t="t" l="l"/>
            <a:pathLst>
              <a:path h="2575564" w="2221424">
                <a:moveTo>
                  <a:pt x="2221424" y="0"/>
                </a:moveTo>
                <a:lnTo>
                  <a:pt x="0" y="0"/>
                </a:lnTo>
                <a:lnTo>
                  <a:pt x="0" y="2575564"/>
                </a:lnTo>
                <a:lnTo>
                  <a:pt x="2221424" y="2575564"/>
                </a:lnTo>
                <a:lnTo>
                  <a:pt x="2221424"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317517" y="0"/>
            <a:ext cx="6853012" cy="8229600"/>
          </a:xfrm>
          <a:custGeom>
            <a:avLst/>
            <a:gdLst/>
            <a:ahLst/>
            <a:cxnLst/>
            <a:rect r="r" b="b" t="t" l="l"/>
            <a:pathLst>
              <a:path h="8229600" w="6853012">
                <a:moveTo>
                  <a:pt x="0" y="0"/>
                </a:moveTo>
                <a:lnTo>
                  <a:pt x="6853012" y="0"/>
                </a:lnTo>
                <a:lnTo>
                  <a:pt x="6853012" y="8229600"/>
                </a:lnTo>
                <a:lnTo>
                  <a:pt x="0" y="8229600"/>
                </a:lnTo>
                <a:lnTo>
                  <a:pt x="0" y="0"/>
                </a:lnTo>
                <a:close/>
              </a:path>
            </a:pathLst>
          </a:custGeom>
          <a:blipFill>
            <a:blip r:embed="rId8"/>
            <a:stretch>
              <a:fillRect l="0" t="0" r="0" b="0"/>
            </a:stretch>
          </a:blipFill>
        </p:spPr>
      </p:sp>
      <p:sp>
        <p:nvSpPr>
          <p:cNvPr name="TextBox 6" id="6"/>
          <p:cNvSpPr txBox="true"/>
          <p:nvPr/>
        </p:nvSpPr>
        <p:spPr>
          <a:xfrm rot="0">
            <a:off x="1028700" y="4268151"/>
            <a:ext cx="7076685" cy="3987165"/>
          </a:xfrm>
          <a:prstGeom prst="rect">
            <a:avLst/>
          </a:prstGeom>
        </p:spPr>
        <p:txBody>
          <a:bodyPr anchor="t" rtlCol="false" tIns="0" lIns="0" bIns="0" rIns="0">
            <a:spAutoFit/>
          </a:bodyPr>
          <a:lstStyle/>
          <a:p>
            <a:pPr algn="l" marL="0" indent="0" lvl="0">
              <a:lnSpc>
                <a:spcPts val="2295"/>
              </a:lnSpc>
              <a:spcBef>
                <a:spcPct val="0"/>
              </a:spcBef>
            </a:pPr>
            <a:r>
              <a:rPr lang="en-US" b="true" sz="1700" spc="102">
                <a:solidFill>
                  <a:srgbClr val="000000"/>
                </a:solidFill>
                <a:latin typeface="Quicksand Semi-Bold"/>
                <a:ea typeface="Quicksand Semi-Bold"/>
                <a:cs typeface="Quicksand Semi-Bold"/>
                <a:sym typeface="Quicksand Semi-Bold"/>
              </a:rPr>
              <a:t>Aspirant</a:t>
            </a:r>
            <a:r>
              <a:rPr lang="en-US" b="true" sz="1700" spc="102" u="none">
                <a:solidFill>
                  <a:srgbClr val="000000"/>
                </a:solidFill>
                <a:latin typeface="Quicksand Semi-Bold"/>
                <a:ea typeface="Quicksand Semi-Bold"/>
                <a:cs typeface="Quicksand Semi-Bold"/>
                <a:sym typeface="Quicksand Semi-Bold"/>
              </a:rPr>
              <a:t> mangaka dont la carrière peine à décoller, Satoru Fujinuma travaille comme livreur de pizzas pour joindre les deux bouts. Pourtant, Satoru possède un don exceptionnel : à chaque fois qu'un incident ou une tragédie se déroule près de lui, il est projeté quelques minutes dans le passé pour empêcher l'inévitable avant qu'il ne se produise...</a:t>
            </a:r>
          </a:p>
          <a:p>
            <a:pPr algn="l">
              <a:lnSpc>
                <a:spcPts val="2295"/>
              </a:lnSpc>
              <a:spcBef>
                <a:spcPct val="0"/>
              </a:spcBef>
            </a:pPr>
          </a:p>
          <a:p>
            <a:pPr algn="l" marL="0" indent="0" lvl="0">
              <a:lnSpc>
                <a:spcPts val="2295"/>
              </a:lnSpc>
              <a:spcBef>
                <a:spcPct val="0"/>
              </a:spcBef>
            </a:pPr>
            <a:r>
              <a:rPr lang="en-US" b="true" sz="1700" spc="102" u="none">
                <a:solidFill>
                  <a:srgbClr val="000000"/>
                </a:solidFill>
                <a:latin typeface="Quicksand Semi-Bold"/>
                <a:ea typeface="Quicksand Semi-Bold"/>
                <a:cs typeface="Quicksand Semi-Bold"/>
                <a:sym typeface="Quicksand Semi-Bold"/>
              </a:rPr>
              <a:t>Cette anomalie de l'espace-temps lui vaut un séjour à l'hôpital le jour où, pour rattraper le conducteur d'un camion fou, il est percuté par un autre véhicule de plein fouet. Après l'accident, petit à petit, les souvenirs effacés de l'enfance traumatisante de Satoru resurgissent...</a:t>
            </a:r>
          </a:p>
          <a:p>
            <a:pPr algn="l" marL="0" indent="0" lvl="0">
              <a:lnSpc>
                <a:spcPts val="2295"/>
              </a:lnSpc>
              <a:spcBef>
                <a:spcPct val="0"/>
              </a:spcBef>
            </a:pPr>
          </a:p>
          <a:p>
            <a:pPr algn="l" marL="0" indent="0" lvl="0">
              <a:lnSpc>
                <a:spcPts val="2295"/>
              </a:lnSpc>
              <a:spcBef>
                <a:spcPct val="0"/>
              </a:spcBef>
            </a:pPr>
          </a:p>
        </p:txBody>
      </p:sp>
      <p:sp>
        <p:nvSpPr>
          <p:cNvPr name="TextBox 7" id="7"/>
          <p:cNvSpPr txBox="true"/>
          <p:nvPr/>
        </p:nvSpPr>
        <p:spPr>
          <a:xfrm rot="0">
            <a:off x="1028700" y="3063915"/>
            <a:ext cx="7708654" cy="982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Synopsis</a:t>
            </a:r>
          </a:p>
        </p:txBody>
      </p:sp>
      <p:sp>
        <p:nvSpPr>
          <p:cNvPr name="Freeform 8" id="8"/>
          <p:cNvSpPr/>
          <p:nvPr/>
        </p:nvSpPr>
        <p:spPr>
          <a:xfrm flipH="false" flipV="false" rot="0">
            <a:off x="13054371" y="0"/>
            <a:ext cx="6853012" cy="8229600"/>
          </a:xfrm>
          <a:custGeom>
            <a:avLst/>
            <a:gdLst/>
            <a:ahLst/>
            <a:cxnLst/>
            <a:rect r="r" b="b" t="t" l="l"/>
            <a:pathLst>
              <a:path h="8229600" w="6853012">
                <a:moveTo>
                  <a:pt x="0" y="0"/>
                </a:moveTo>
                <a:lnTo>
                  <a:pt x="6853013" y="0"/>
                </a:lnTo>
                <a:lnTo>
                  <a:pt x="6853013" y="8229600"/>
                </a:lnTo>
                <a:lnTo>
                  <a:pt x="0" y="8229600"/>
                </a:lnTo>
                <a:lnTo>
                  <a:pt x="0" y="0"/>
                </a:lnTo>
                <a:close/>
              </a:path>
            </a:pathLst>
          </a:custGeom>
          <a:blipFill>
            <a:blip r:embed="rId8"/>
            <a:stretch>
              <a:fillRect l="0" t="0" r="0" b="0"/>
            </a:stretch>
          </a:blipFill>
        </p:spPr>
      </p:sp>
      <p:sp>
        <p:nvSpPr>
          <p:cNvPr name="Freeform 9" id="9"/>
          <p:cNvSpPr/>
          <p:nvPr/>
        </p:nvSpPr>
        <p:spPr>
          <a:xfrm flipH="false" flipV="false" rot="0">
            <a:off x="6535495" y="0"/>
            <a:ext cx="6853012" cy="8229600"/>
          </a:xfrm>
          <a:custGeom>
            <a:avLst/>
            <a:gdLst/>
            <a:ahLst/>
            <a:cxnLst/>
            <a:rect r="r" b="b" t="t" l="l"/>
            <a:pathLst>
              <a:path h="8229600" w="6853012">
                <a:moveTo>
                  <a:pt x="0" y="0"/>
                </a:moveTo>
                <a:lnTo>
                  <a:pt x="6853013" y="0"/>
                </a:lnTo>
                <a:lnTo>
                  <a:pt x="6853013" y="8229600"/>
                </a:lnTo>
                <a:lnTo>
                  <a:pt x="0" y="8229600"/>
                </a:lnTo>
                <a:lnTo>
                  <a:pt x="0" y="0"/>
                </a:lnTo>
                <a:close/>
              </a:path>
            </a:pathLst>
          </a:custGeom>
          <a:blipFill>
            <a:blip r:embed="rId8"/>
            <a:stretch>
              <a:fillRect l="0" t="0" r="0" b="0"/>
            </a:stretch>
          </a:blipFill>
        </p:spPr>
      </p:sp>
      <p:sp>
        <p:nvSpPr>
          <p:cNvPr name="Freeform 10" id="10"/>
          <p:cNvSpPr/>
          <p:nvPr/>
        </p:nvSpPr>
        <p:spPr>
          <a:xfrm flipH="false" flipV="false" rot="0">
            <a:off x="0" y="0"/>
            <a:ext cx="4310743" cy="4114800"/>
          </a:xfrm>
          <a:custGeom>
            <a:avLst/>
            <a:gdLst/>
            <a:ahLst/>
            <a:cxnLst/>
            <a:rect r="r" b="b" t="t" l="l"/>
            <a:pathLst>
              <a:path h="4114800" w="4310743">
                <a:moveTo>
                  <a:pt x="0" y="0"/>
                </a:moveTo>
                <a:lnTo>
                  <a:pt x="4310743" y="0"/>
                </a:lnTo>
                <a:lnTo>
                  <a:pt x="4310743" y="4114800"/>
                </a:lnTo>
                <a:lnTo>
                  <a:pt x="0" y="4114800"/>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11" id="11"/>
          <p:cNvSpPr/>
          <p:nvPr/>
        </p:nvSpPr>
        <p:spPr>
          <a:xfrm flipH="false" flipV="false" rot="0">
            <a:off x="4968167" y="228263"/>
            <a:ext cx="7762917" cy="3658274"/>
          </a:xfrm>
          <a:custGeom>
            <a:avLst/>
            <a:gdLst/>
            <a:ahLst/>
            <a:cxnLst/>
            <a:rect r="r" b="b" t="t" l="l"/>
            <a:pathLst>
              <a:path h="3658274" w="7762917">
                <a:moveTo>
                  <a:pt x="0" y="0"/>
                </a:moveTo>
                <a:lnTo>
                  <a:pt x="7762917" y="0"/>
                </a:lnTo>
                <a:lnTo>
                  <a:pt x="7762917" y="3658274"/>
                </a:lnTo>
                <a:lnTo>
                  <a:pt x="0" y="3658274"/>
                </a:lnTo>
                <a:lnTo>
                  <a:pt x="0" y="0"/>
                </a:lnTo>
                <a:close/>
              </a:path>
            </a:pathLst>
          </a:custGeom>
          <a:blipFill>
            <a:blip r:embed="rId11"/>
            <a:stretch>
              <a:fillRect l="0" t="0" r="0" b="0"/>
            </a:stretch>
          </a:blipFill>
        </p:spPr>
      </p:sp>
      <p:sp>
        <p:nvSpPr>
          <p:cNvPr name="Freeform 12" id="12"/>
          <p:cNvSpPr/>
          <p:nvPr/>
        </p:nvSpPr>
        <p:spPr>
          <a:xfrm flipH="false" flipV="false" rot="0">
            <a:off x="13054371" y="936321"/>
            <a:ext cx="4878965" cy="6356958"/>
          </a:xfrm>
          <a:custGeom>
            <a:avLst/>
            <a:gdLst/>
            <a:ahLst/>
            <a:cxnLst/>
            <a:rect r="r" b="b" t="t" l="l"/>
            <a:pathLst>
              <a:path h="6356958" w="4878965">
                <a:moveTo>
                  <a:pt x="0" y="0"/>
                </a:moveTo>
                <a:lnTo>
                  <a:pt x="4878966" y="0"/>
                </a:lnTo>
                <a:lnTo>
                  <a:pt x="4878966" y="6356958"/>
                </a:lnTo>
                <a:lnTo>
                  <a:pt x="0" y="6356958"/>
                </a:lnTo>
                <a:lnTo>
                  <a:pt x="0" y="0"/>
                </a:lnTo>
                <a:close/>
              </a:path>
            </a:pathLst>
          </a:custGeom>
          <a:blipFill>
            <a:blip r:embed="rId12"/>
            <a:stretch>
              <a:fillRect l="0" t="0" r="0" b="0"/>
            </a:stretch>
          </a:blipFill>
        </p:spPr>
      </p:sp>
      <p:sp>
        <p:nvSpPr>
          <p:cNvPr name="Freeform 13" id="13"/>
          <p:cNvSpPr/>
          <p:nvPr/>
        </p:nvSpPr>
        <p:spPr>
          <a:xfrm flipH="false" flipV="false" rot="0">
            <a:off x="10759412" y="7000384"/>
            <a:ext cx="6738352" cy="5178521"/>
          </a:xfrm>
          <a:custGeom>
            <a:avLst/>
            <a:gdLst/>
            <a:ahLst/>
            <a:cxnLst/>
            <a:rect r="r" b="b" t="t" l="l"/>
            <a:pathLst>
              <a:path h="5178521" w="6738352">
                <a:moveTo>
                  <a:pt x="0" y="0"/>
                </a:moveTo>
                <a:lnTo>
                  <a:pt x="6738352" y="0"/>
                </a:lnTo>
                <a:lnTo>
                  <a:pt x="6738352" y="5178520"/>
                </a:lnTo>
                <a:lnTo>
                  <a:pt x="0" y="5178520"/>
                </a:lnTo>
                <a:lnTo>
                  <a:pt x="0" y="0"/>
                </a:lnTo>
                <a:close/>
              </a:path>
            </a:pathLst>
          </a:custGeom>
          <a:blipFill>
            <a:blip r:embed="rId13"/>
            <a:stretch>
              <a:fillRect l="0" t="-30121" r="0" b="0"/>
            </a:stretch>
          </a:blipFill>
        </p:spPr>
      </p:sp>
      <p:sp>
        <p:nvSpPr>
          <p:cNvPr name="Freeform 14" id="14"/>
          <p:cNvSpPr/>
          <p:nvPr/>
        </p:nvSpPr>
        <p:spPr>
          <a:xfrm flipH="false" flipV="false" rot="0">
            <a:off x="7928409" y="5562915"/>
            <a:ext cx="4802674" cy="4724085"/>
          </a:xfrm>
          <a:custGeom>
            <a:avLst/>
            <a:gdLst/>
            <a:ahLst/>
            <a:cxnLst/>
            <a:rect r="r" b="b" t="t" l="l"/>
            <a:pathLst>
              <a:path h="4724085" w="4802674">
                <a:moveTo>
                  <a:pt x="0" y="0"/>
                </a:moveTo>
                <a:lnTo>
                  <a:pt x="4802675" y="0"/>
                </a:lnTo>
                <a:lnTo>
                  <a:pt x="4802675" y="4724085"/>
                </a:lnTo>
                <a:lnTo>
                  <a:pt x="0" y="4724085"/>
                </a:lnTo>
                <a:lnTo>
                  <a:pt x="0" y="0"/>
                </a:lnTo>
                <a:close/>
              </a:path>
            </a:pathLst>
          </a:custGeom>
          <a:blipFill>
            <a:blip r:embed="rId14">
              <a:extLst>
                <a:ext uri="{96DAC541-7B7A-43D3-8B79-37D633B846F1}">
                  <asvg:svgBlip xmlns:asvg="http://schemas.microsoft.com/office/drawing/2016/SVG/main" r:embed="rId15"/>
                </a:ext>
              </a:extLst>
            </a:blip>
            <a:stretch>
              <a:fillRect l="0" t="0" r="0" b="0"/>
            </a:stretch>
          </a:blipFill>
        </p:spPr>
      </p:sp>
    </p:spTree>
  </p:cSld>
  <p:clrMapOvr>
    <a:masterClrMapping/>
  </p:clrMapOvr>
</p:sld>
</file>

<file path=ppt/slides/slide22.xml><?xml version="1.0" encoding="utf-8"?>
<p:sld xmlns:p="http://schemas.openxmlformats.org/presentationml/2006/main" xmlns:a="http://schemas.openxmlformats.org/drawingml/2006/main" xmlns:r="http://schemas.openxmlformats.org/officeDocument/2006/relationships">
  <p:cSld>
    <p:bg>
      <p:bgPr>
        <a:solidFill>
          <a:srgbClr val="F6A64A"/>
        </a:solidFill>
      </p:bgPr>
    </p:bg>
    <p:spTree>
      <p:nvGrpSpPr>
        <p:cNvPr id="1" name=""/>
        <p:cNvGrpSpPr/>
        <p:nvPr/>
      </p:nvGrpSpPr>
      <p:grpSpPr>
        <a:xfrm>
          <a:off x="0" y="0"/>
          <a:ext cx="0" cy="0"/>
          <a:chOff x="0" y="0"/>
          <a:chExt cx="0" cy="0"/>
        </a:xfrm>
      </p:grpSpPr>
      <p:grpSp>
        <p:nvGrpSpPr>
          <p:cNvPr name="Group 2" id="2"/>
          <p:cNvGrpSpPr/>
          <p:nvPr/>
        </p:nvGrpSpPr>
        <p:grpSpPr>
          <a:xfrm rot="0">
            <a:off x="821526" y="821621"/>
            <a:ext cx="16644948" cy="8643757"/>
            <a:chOff x="0" y="0"/>
            <a:chExt cx="6236922" cy="3238847"/>
          </a:xfrm>
        </p:grpSpPr>
        <p:sp>
          <p:nvSpPr>
            <p:cNvPr name="Freeform 3" id="3"/>
            <p:cNvSpPr/>
            <p:nvPr/>
          </p:nvSpPr>
          <p:spPr>
            <a:xfrm flipH="false" flipV="false" rot="0">
              <a:off x="0" y="0"/>
              <a:ext cx="6236922" cy="3238847"/>
            </a:xfrm>
            <a:custGeom>
              <a:avLst/>
              <a:gdLst/>
              <a:ahLst/>
              <a:cxnLst/>
              <a:rect r="r" b="b" t="t" l="l"/>
              <a:pathLst>
                <a:path h="3238847" w="6236922">
                  <a:moveTo>
                    <a:pt x="1395" y="0"/>
                  </a:moveTo>
                  <a:lnTo>
                    <a:pt x="6235527" y="0"/>
                  </a:lnTo>
                  <a:cubicBezTo>
                    <a:pt x="6236298" y="0"/>
                    <a:pt x="6236922" y="625"/>
                    <a:pt x="6236922" y="1395"/>
                  </a:cubicBezTo>
                  <a:lnTo>
                    <a:pt x="6236922" y="3237452"/>
                  </a:lnTo>
                  <a:cubicBezTo>
                    <a:pt x="6236922" y="3238222"/>
                    <a:pt x="6236298" y="3238847"/>
                    <a:pt x="6235527" y="3238847"/>
                  </a:cubicBezTo>
                  <a:lnTo>
                    <a:pt x="1395" y="3238847"/>
                  </a:lnTo>
                  <a:cubicBezTo>
                    <a:pt x="625" y="3238847"/>
                    <a:pt x="0" y="3238222"/>
                    <a:pt x="0" y="3237452"/>
                  </a:cubicBezTo>
                  <a:lnTo>
                    <a:pt x="0" y="1395"/>
                  </a:lnTo>
                  <a:cubicBezTo>
                    <a:pt x="0" y="625"/>
                    <a:pt x="625" y="0"/>
                    <a:pt x="1395" y="0"/>
                  </a:cubicBezTo>
                  <a:close/>
                </a:path>
              </a:pathLst>
            </a:custGeom>
            <a:solidFill>
              <a:srgbClr val="FFFFFF"/>
            </a:solidFill>
          </p:spPr>
        </p:sp>
        <p:sp>
          <p:nvSpPr>
            <p:cNvPr name="TextBox 4" id="4"/>
            <p:cNvSpPr txBox="true"/>
            <p:nvPr/>
          </p:nvSpPr>
          <p:spPr>
            <a:xfrm>
              <a:off x="0" y="-9525"/>
              <a:ext cx="6236922" cy="3248372"/>
            </a:xfrm>
            <a:prstGeom prst="rect">
              <a:avLst/>
            </a:prstGeom>
          </p:spPr>
          <p:txBody>
            <a:bodyPr anchor="ctr" rtlCol="false" tIns="19016" lIns="19016" bIns="19016" rIns="19016"/>
            <a:lstStyle/>
            <a:p>
              <a:pPr algn="ctr">
                <a:lnSpc>
                  <a:spcPts val="733"/>
                </a:lnSpc>
                <a:spcBef>
                  <a:spcPct val="0"/>
                </a:spcBef>
              </a:pPr>
            </a:p>
          </p:txBody>
        </p:sp>
      </p:grpSp>
      <p:sp>
        <p:nvSpPr>
          <p:cNvPr name="Freeform 5" id="5"/>
          <p:cNvSpPr/>
          <p:nvPr/>
        </p:nvSpPr>
        <p:spPr>
          <a:xfrm flipH="false" flipV="false" rot="0">
            <a:off x="-584258" y="-398379"/>
            <a:ext cx="2730008" cy="2671995"/>
          </a:xfrm>
          <a:custGeom>
            <a:avLst/>
            <a:gdLst/>
            <a:ahLst/>
            <a:cxnLst/>
            <a:rect r="r" b="b" t="t" l="l"/>
            <a:pathLst>
              <a:path h="2671995" w="2730008">
                <a:moveTo>
                  <a:pt x="0" y="0"/>
                </a:moveTo>
                <a:lnTo>
                  <a:pt x="2730008" y="0"/>
                </a:lnTo>
                <a:lnTo>
                  <a:pt x="2730008" y="2671995"/>
                </a:lnTo>
                <a:lnTo>
                  <a:pt x="0" y="267199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466764" y="560295"/>
            <a:ext cx="6591575" cy="9166409"/>
          </a:xfrm>
          <a:custGeom>
            <a:avLst/>
            <a:gdLst/>
            <a:ahLst/>
            <a:cxnLst/>
            <a:rect r="r" b="b" t="t" l="l"/>
            <a:pathLst>
              <a:path h="9166409" w="6591575">
                <a:moveTo>
                  <a:pt x="0" y="0"/>
                </a:moveTo>
                <a:lnTo>
                  <a:pt x="6591575" y="0"/>
                </a:lnTo>
                <a:lnTo>
                  <a:pt x="6591575" y="9166410"/>
                </a:lnTo>
                <a:lnTo>
                  <a:pt x="0" y="9166410"/>
                </a:lnTo>
                <a:lnTo>
                  <a:pt x="0" y="0"/>
                </a:lnTo>
                <a:close/>
              </a:path>
            </a:pathLst>
          </a:custGeom>
          <a:blipFill>
            <a:blip r:embed="rId4"/>
            <a:stretch>
              <a:fillRect l="0" t="0" r="0" b="0"/>
            </a:stretch>
          </a:blipFill>
        </p:spPr>
      </p:sp>
      <p:sp>
        <p:nvSpPr>
          <p:cNvPr name="Freeform 7" id="7"/>
          <p:cNvSpPr/>
          <p:nvPr/>
        </p:nvSpPr>
        <p:spPr>
          <a:xfrm flipH="false" flipV="false" rot="-514837">
            <a:off x="15684749" y="17300"/>
            <a:ext cx="2464493" cy="1608642"/>
          </a:xfrm>
          <a:custGeom>
            <a:avLst/>
            <a:gdLst/>
            <a:ahLst/>
            <a:cxnLst/>
            <a:rect r="r" b="b" t="t" l="l"/>
            <a:pathLst>
              <a:path h="1608642" w="2464493">
                <a:moveTo>
                  <a:pt x="0" y="0"/>
                </a:moveTo>
                <a:lnTo>
                  <a:pt x="2464493" y="0"/>
                </a:lnTo>
                <a:lnTo>
                  <a:pt x="2464493" y="1608642"/>
                </a:lnTo>
                <a:lnTo>
                  <a:pt x="0" y="1608642"/>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8" id="8"/>
          <p:cNvSpPr/>
          <p:nvPr/>
        </p:nvSpPr>
        <p:spPr>
          <a:xfrm flipH="false" flipV="false" rot="-648540">
            <a:off x="7213053" y="17085"/>
            <a:ext cx="3782008" cy="1609073"/>
          </a:xfrm>
          <a:custGeom>
            <a:avLst/>
            <a:gdLst/>
            <a:ahLst/>
            <a:cxnLst/>
            <a:rect r="r" b="b" t="t" l="l"/>
            <a:pathLst>
              <a:path h="1609073" w="3782008">
                <a:moveTo>
                  <a:pt x="0" y="0"/>
                </a:moveTo>
                <a:lnTo>
                  <a:pt x="3782008" y="0"/>
                </a:lnTo>
                <a:lnTo>
                  <a:pt x="3782008" y="1609073"/>
                </a:lnTo>
                <a:lnTo>
                  <a:pt x="0" y="1609073"/>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9" id="9"/>
          <p:cNvSpPr/>
          <p:nvPr/>
        </p:nvSpPr>
        <p:spPr>
          <a:xfrm flipH="false" flipV="false" rot="0">
            <a:off x="6743904" y="6925035"/>
            <a:ext cx="3361965" cy="3361965"/>
          </a:xfrm>
          <a:custGeom>
            <a:avLst/>
            <a:gdLst/>
            <a:ahLst/>
            <a:cxnLst/>
            <a:rect r="r" b="b" t="t" l="l"/>
            <a:pathLst>
              <a:path h="3361965" w="3361965">
                <a:moveTo>
                  <a:pt x="0" y="0"/>
                </a:moveTo>
                <a:lnTo>
                  <a:pt x="3361965" y="0"/>
                </a:lnTo>
                <a:lnTo>
                  <a:pt x="3361965" y="3361965"/>
                </a:lnTo>
                <a:lnTo>
                  <a:pt x="0" y="3361965"/>
                </a:lnTo>
                <a:lnTo>
                  <a:pt x="0" y="0"/>
                </a:lnTo>
                <a:close/>
              </a:path>
            </a:pathLst>
          </a:custGeom>
          <a:blipFill>
            <a:blip r:embed="rId9"/>
            <a:stretch>
              <a:fillRect l="0" t="0" r="0" b="0"/>
            </a:stretch>
          </a:blipFill>
        </p:spPr>
      </p:sp>
      <p:sp>
        <p:nvSpPr>
          <p:cNvPr name="Freeform 10" id="10"/>
          <p:cNvSpPr/>
          <p:nvPr/>
        </p:nvSpPr>
        <p:spPr>
          <a:xfrm flipH="false" flipV="false" rot="0">
            <a:off x="14443670" y="6497783"/>
            <a:ext cx="3844330" cy="3844330"/>
          </a:xfrm>
          <a:custGeom>
            <a:avLst/>
            <a:gdLst/>
            <a:ahLst/>
            <a:cxnLst/>
            <a:rect r="r" b="b" t="t" l="l"/>
            <a:pathLst>
              <a:path h="3844330" w="3844330">
                <a:moveTo>
                  <a:pt x="0" y="0"/>
                </a:moveTo>
                <a:lnTo>
                  <a:pt x="3844330" y="0"/>
                </a:lnTo>
                <a:lnTo>
                  <a:pt x="3844330" y="3844330"/>
                </a:lnTo>
                <a:lnTo>
                  <a:pt x="0" y="3844330"/>
                </a:lnTo>
                <a:lnTo>
                  <a:pt x="0" y="0"/>
                </a:lnTo>
                <a:close/>
              </a:path>
            </a:pathLst>
          </a:custGeom>
          <a:blipFill>
            <a:blip r:embed="rId10"/>
            <a:stretch>
              <a:fillRect l="0" t="0" r="0" b="0"/>
            </a:stretch>
          </a:blipFill>
        </p:spPr>
      </p:sp>
      <p:sp>
        <p:nvSpPr>
          <p:cNvPr name="TextBox 11" id="11"/>
          <p:cNvSpPr txBox="true"/>
          <p:nvPr/>
        </p:nvSpPr>
        <p:spPr>
          <a:xfrm rot="0">
            <a:off x="8101890" y="1672170"/>
            <a:ext cx="10153564" cy="2887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Noble New World Adventures</a:t>
            </a:r>
          </a:p>
          <a:p>
            <a:pPr algn="l">
              <a:lnSpc>
                <a:spcPts val="7560"/>
              </a:lnSpc>
            </a:pPr>
          </a:p>
        </p:txBody>
      </p:sp>
      <p:sp>
        <p:nvSpPr>
          <p:cNvPr name="TextBox 12" id="12"/>
          <p:cNvSpPr txBox="true"/>
          <p:nvPr/>
        </p:nvSpPr>
        <p:spPr>
          <a:xfrm rot="0">
            <a:off x="8101890" y="3815069"/>
            <a:ext cx="7076685" cy="1956435"/>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Semi-Bold"/>
                <a:ea typeface="Quicksand Semi-Bold"/>
                <a:cs typeface="Quicksand Semi-Bold"/>
                <a:sym typeface="Quicksand Semi-Bold"/>
              </a:rPr>
              <a:t>G</a:t>
            </a:r>
            <a:r>
              <a:rPr lang="en-US" b="true" sz="2299" spc="137" u="none">
                <a:solidFill>
                  <a:srgbClr val="000000"/>
                </a:solidFill>
                <a:latin typeface="Quicksand Semi-Bold"/>
                <a:ea typeface="Quicksand Semi-Bold"/>
                <a:cs typeface="Quicksand Semi-Bold"/>
                <a:sym typeface="Quicksand Semi-Bold"/>
              </a:rPr>
              <a:t>enre</a:t>
            </a:r>
            <a:r>
              <a:rPr lang="en-US" b="true" sz="2299" spc="137" u="none">
                <a:solidFill>
                  <a:srgbClr val="000000"/>
                </a:solidFill>
                <a:latin typeface="Quicksand Bold"/>
                <a:ea typeface="Quicksand Bold"/>
                <a:cs typeface="Quicksand Bold"/>
                <a:sym typeface="Quicksand Bold"/>
              </a:rPr>
              <a:t> </a:t>
            </a:r>
            <a:r>
              <a:rPr lang="en-US" b="true" sz="2299" spc="137">
                <a:solidFill>
                  <a:srgbClr val="000000"/>
                </a:solidFill>
                <a:latin typeface="Quicksand Bold"/>
                <a:ea typeface="Quicksand Bold"/>
                <a:cs typeface="Quicksand Bold"/>
                <a:sym typeface="Quicksand Bold"/>
              </a:rPr>
              <a:t>: </a:t>
            </a:r>
            <a:r>
              <a:rPr lang="en-US" b="true" sz="2299" spc="137">
                <a:solidFill>
                  <a:srgbClr val="000000"/>
                </a:solidFill>
                <a:latin typeface="Quicksand Bold"/>
                <a:ea typeface="Quicksand Bold"/>
                <a:cs typeface="Quicksand Bold"/>
                <a:sym typeface="Quicksand Bold"/>
              </a:rPr>
              <a:t>Heroic Fantasy-Magie</a:t>
            </a:r>
          </a:p>
          <a:p>
            <a:pPr algn="l" marL="0" indent="0" lvl="0">
              <a:lnSpc>
                <a:spcPts val="3104"/>
              </a:lnSpc>
              <a:spcBef>
                <a:spcPct val="0"/>
              </a:spcBef>
            </a:pPr>
          </a:p>
          <a:p>
            <a:pPr algn="l" marL="0" indent="0" lvl="0">
              <a:lnSpc>
                <a:spcPts val="3104"/>
              </a:lnSpc>
              <a:spcBef>
                <a:spcPct val="0"/>
              </a:spcBef>
            </a:pPr>
            <a:r>
              <a:rPr lang="en-US" b="true" sz="2299" spc="137" u="none">
                <a:solidFill>
                  <a:srgbClr val="000000"/>
                </a:solidFill>
                <a:latin typeface="Quicksand Semi-Bold"/>
                <a:ea typeface="Quicksand Semi-Bold"/>
                <a:cs typeface="Quicksand Semi-Bold"/>
                <a:sym typeface="Quicksand Semi-Bold"/>
              </a:rPr>
              <a:t>Série en cours (13 tomes en France)</a:t>
            </a:r>
          </a:p>
          <a:p>
            <a:pPr algn="l" marL="0" indent="0" lvl="0">
              <a:lnSpc>
                <a:spcPts val="3104"/>
              </a:lnSpc>
              <a:spcBef>
                <a:spcPct val="0"/>
              </a:spcBef>
            </a:pPr>
          </a:p>
          <a:p>
            <a:pPr algn="l" marL="0" indent="0" lvl="0">
              <a:lnSpc>
                <a:spcPts val="3104"/>
              </a:lnSpc>
              <a:spcBef>
                <a:spcPct val="0"/>
              </a:spcBef>
            </a:pPr>
          </a:p>
        </p:txBody>
      </p:sp>
      <p:sp>
        <p:nvSpPr>
          <p:cNvPr name="TextBox 13" id="13"/>
          <p:cNvSpPr txBox="true"/>
          <p:nvPr/>
        </p:nvSpPr>
        <p:spPr>
          <a:xfrm rot="0">
            <a:off x="8101890" y="5179278"/>
            <a:ext cx="7076685" cy="394335"/>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Bold"/>
                <a:ea typeface="Quicksand Bold"/>
                <a:cs typeface="Quicksand Bold"/>
                <a:sym typeface="Quicksand Bold"/>
              </a:rPr>
              <a:t>Mots clés : Isekai, fantasy, aventure, magie</a:t>
            </a:r>
          </a:p>
        </p:txBody>
      </p:sp>
    </p:spTree>
  </p:cSld>
  <p:clrMapOvr>
    <a:masterClrMapping/>
  </p:clrMapOvr>
</p:sld>
</file>

<file path=ppt/slides/slide23.xml><?xml version="1.0" encoding="utf-8"?>
<p:sld xmlns:p="http://schemas.openxmlformats.org/presentationml/2006/main" xmlns:a="http://schemas.openxmlformats.org/drawingml/2006/main" xmlns:r="http://schemas.openxmlformats.org/officeDocument/2006/relationships">
  <p:cSld>
    <p:bg>
      <p:bgPr>
        <a:solidFill>
          <a:srgbClr val="EDECED"/>
        </a:solidFill>
      </p:bgPr>
    </p:bg>
    <p:spTree>
      <p:nvGrpSpPr>
        <p:cNvPr id="1" name=""/>
        <p:cNvGrpSpPr/>
        <p:nvPr/>
      </p:nvGrpSpPr>
      <p:grpSpPr>
        <a:xfrm>
          <a:off x="0" y="0"/>
          <a:ext cx="0" cy="0"/>
          <a:chOff x="0" y="0"/>
          <a:chExt cx="0" cy="0"/>
        </a:xfrm>
      </p:grpSpPr>
      <p:sp>
        <p:nvSpPr>
          <p:cNvPr name="Freeform 2" id="2"/>
          <p:cNvSpPr/>
          <p:nvPr/>
        </p:nvSpPr>
        <p:spPr>
          <a:xfrm flipH="true" flipV="false" rot="0">
            <a:off x="431778" y="8999218"/>
            <a:ext cx="2221424" cy="2575564"/>
          </a:xfrm>
          <a:custGeom>
            <a:avLst/>
            <a:gdLst/>
            <a:ahLst/>
            <a:cxnLst/>
            <a:rect r="r" b="b" t="t" l="l"/>
            <a:pathLst>
              <a:path h="2575564" w="2221424">
                <a:moveTo>
                  <a:pt x="2221424" y="0"/>
                </a:moveTo>
                <a:lnTo>
                  <a:pt x="0" y="0"/>
                </a:lnTo>
                <a:lnTo>
                  <a:pt x="0" y="2575564"/>
                </a:lnTo>
                <a:lnTo>
                  <a:pt x="2221424" y="2575564"/>
                </a:lnTo>
                <a:lnTo>
                  <a:pt x="2221424"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550486" y="-486809"/>
            <a:ext cx="3158372" cy="3150476"/>
          </a:xfrm>
          <a:custGeom>
            <a:avLst/>
            <a:gdLst/>
            <a:ahLst/>
            <a:cxnLst/>
            <a:rect r="r" b="b" t="t" l="l"/>
            <a:pathLst>
              <a:path h="3150476" w="3158372">
                <a:moveTo>
                  <a:pt x="0" y="0"/>
                </a:moveTo>
                <a:lnTo>
                  <a:pt x="3158372" y="0"/>
                </a:lnTo>
                <a:lnTo>
                  <a:pt x="3158372" y="3150476"/>
                </a:lnTo>
                <a:lnTo>
                  <a:pt x="0" y="3150476"/>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2061869" y="8575595"/>
            <a:ext cx="3211541" cy="3285464"/>
          </a:xfrm>
          <a:custGeom>
            <a:avLst/>
            <a:gdLst/>
            <a:ahLst/>
            <a:cxnLst/>
            <a:rect r="r" b="b" t="t" l="l"/>
            <a:pathLst>
              <a:path h="3285464" w="3211541">
                <a:moveTo>
                  <a:pt x="0" y="0"/>
                </a:moveTo>
                <a:lnTo>
                  <a:pt x="3211541" y="0"/>
                </a:lnTo>
                <a:lnTo>
                  <a:pt x="3211541" y="3285464"/>
                </a:lnTo>
                <a:lnTo>
                  <a:pt x="0" y="328546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4686183" y="574802"/>
            <a:ext cx="4457817" cy="6356958"/>
          </a:xfrm>
          <a:custGeom>
            <a:avLst/>
            <a:gdLst/>
            <a:ahLst/>
            <a:cxnLst/>
            <a:rect r="r" b="b" t="t" l="l"/>
            <a:pathLst>
              <a:path h="6356958" w="4457817">
                <a:moveTo>
                  <a:pt x="0" y="0"/>
                </a:moveTo>
                <a:lnTo>
                  <a:pt x="4457817" y="0"/>
                </a:lnTo>
                <a:lnTo>
                  <a:pt x="4457817" y="6356958"/>
                </a:lnTo>
                <a:lnTo>
                  <a:pt x="0" y="6356958"/>
                </a:lnTo>
                <a:lnTo>
                  <a:pt x="0" y="0"/>
                </a:lnTo>
                <a:close/>
              </a:path>
            </a:pathLst>
          </a:custGeom>
          <a:blipFill>
            <a:blip r:embed="rId8"/>
            <a:stretch>
              <a:fillRect l="0" t="0" r="0" b="0"/>
            </a:stretch>
          </a:blipFill>
        </p:spPr>
      </p:sp>
      <p:sp>
        <p:nvSpPr>
          <p:cNvPr name="Freeform 6" id="6"/>
          <p:cNvSpPr/>
          <p:nvPr/>
        </p:nvSpPr>
        <p:spPr>
          <a:xfrm flipH="false" flipV="false" rot="0">
            <a:off x="252205" y="2485681"/>
            <a:ext cx="4433978" cy="6356958"/>
          </a:xfrm>
          <a:custGeom>
            <a:avLst/>
            <a:gdLst/>
            <a:ahLst/>
            <a:cxnLst/>
            <a:rect r="r" b="b" t="t" l="l"/>
            <a:pathLst>
              <a:path h="6356958" w="4433978">
                <a:moveTo>
                  <a:pt x="0" y="0"/>
                </a:moveTo>
                <a:lnTo>
                  <a:pt x="4433978" y="0"/>
                </a:lnTo>
                <a:lnTo>
                  <a:pt x="4433978" y="6356959"/>
                </a:lnTo>
                <a:lnTo>
                  <a:pt x="0" y="6356959"/>
                </a:lnTo>
                <a:lnTo>
                  <a:pt x="0" y="0"/>
                </a:lnTo>
                <a:close/>
              </a:path>
            </a:pathLst>
          </a:custGeom>
          <a:blipFill>
            <a:blip r:embed="rId9"/>
            <a:stretch>
              <a:fillRect l="0" t="0" r="0" b="0"/>
            </a:stretch>
          </a:blipFill>
        </p:spPr>
      </p:sp>
      <p:sp>
        <p:nvSpPr>
          <p:cNvPr name="Freeform 7" id="7"/>
          <p:cNvSpPr/>
          <p:nvPr/>
        </p:nvSpPr>
        <p:spPr>
          <a:xfrm flipH="false" flipV="false" rot="0">
            <a:off x="15212841" y="0"/>
            <a:ext cx="3075159" cy="2680908"/>
          </a:xfrm>
          <a:custGeom>
            <a:avLst/>
            <a:gdLst/>
            <a:ahLst/>
            <a:cxnLst/>
            <a:rect r="r" b="b" t="t" l="l"/>
            <a:pathLst>
              <a:path h="2680908" w="3075159">
                <a:moveTo>
                  <a:pt x="0" y="0"/>
                </a:moveTo>
                <a:lnTo>
                  <a:pt x="3075159" y="0"/>
                </a:lnTo>
                <a:lnTo>
                  <a:pt x="3075159" y="2680908"/>
                </a:lnTo>
                <a:lnTo>
                  <a:pt x="0" y="2680908"/>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8" id="8"/>
          <p:cNvSpPr/>
          <p:nvPr/>
        </p:nvSpPr>
        <p:spPr>
          <a:xfrm flipH="false" flipV="false" rot="4205434">
            <a:off x="5565701" y="5753355"/>
            <a:ext cx="5668127" cy="5668127"/>
          </a:xfrm>
          <a:custGeom>
            <a:avLst/>
            <a:gdLst/>
            <a:ahLst/>
            <a:cxnLst/>
            <a:rect r="r" b="b" t="t" l="l"/>
            <a:pathLst>
              <a:path h="5668127" w="5668127">
                <a:moveTo>
                  <a:pt x="0" y="0"/>
                </a:moveTo>
                <a:lnTo>
                  <a:pt x="5668127" y="0"/>
                </a:lnTo>
                <a:lnTo>
                  <a:pt x="5668127" y="5668127"/>
                </a:lnTo>
                <a:lnTo>
                  <a:pt x="0" y="5668127"/>
                </a:lnTo>
                <a:lnTo>
                  <a:pt x="0" y="0"/>
                </a:lnTo>
                <a:close/>
              </a:path>
            </a:pathLst>
          </a:custGeom>
          <a:blipFill>
            <a:blip r:embed="rId12"/>
            <a:stretch>
              <a:fillRect l="0" t="0" r="0" b="0"/>
            </a:stretch>
          </a:blipFill>
        </p:spPr>
      </p:sp>
      <p:sp>
        <p:nvSpPr>
          <p:cNvPr name="TextBox 9" id="9"/>
          <p:cNvSpPr txBox="true"/>
          <p:nvPr/>
        </p:nvSpPr>
        <p:spPr>
          <a:xfrm rot="0">
            <a:off x="9813312" y="2561881"/>
            <a:ext cx="7708654" cy="982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Synopsis</a:t>
            </a:r>
          </a:p>
        </p:txBody>
      </p:sp>
      <p:sp>
        <p:nvSpPr>
          <p:cNvPr name="TextBox 10" id="10"/>
          <p:cNvSpPr txBox="true"/>
          <p:nvPr/>
        </p:nvSpPr>
        <p:spPr>
          <a:xfrm rot="0">
            <a:off x="9813312" y="3660591"/>
            <a:ext cx="7076685" cy="3701415"/>
          </a:xfrm>
          <a:prstGeom prst="rect">
            <a:avLst/>
          </a:prstGeom>
        </p:spPr>
        <p:txBody>
          <a:bodyPr anchor="t" rtlCol="false" tIns="0" lIns="0" bIns="0" rIns="0">
            <a:spAutoFit/>
          </a:bodyPr>
          <a:lstStyle/>
          <a:p>
            <a:pPr algn="l" marL="0" indent="0" lvl="0">
              <a:lnSpc>
                <a:spcPts val="2295"/>
              </a:lnSpc>
              <a:spcBef>
                <a:spcPct val="0"/>
              </a:spcBef>
            </a:pPr>
            <a:r>
              <a:rPr lang="en-US" b="true" sz="1700" spc="102">
                <a:solidFill>
                  <a:srgbClr val="000000"/>
                </a:solidFill>
                <a:latin typeface="Quicksand Semi-Bold"/>
                <a:ea typeface="Quicksand Semi-Bold"/>
                <a:cs typeface="Quicksand Semi-Bold"/>
                <a:sym typeface="Quicksand Semi-Bold"/>
              </a:rPr>
              <a:t>Kazuya est tué au cours d’u</a:t>
            </a:r>
            <a:r>
              <a:rPr lang="en-US" b="true" sz="1700" spc="102" u="none">
                <a:solidFill>
                  <a:srgbClr val="000000"/>
                </a:solidFill>
                <a:latin typeface="Quicksand Semi-Bold"/>
                <a:ea typeface="Quicksand Semi-Bold"/>
                <a:cs typeface="Quicksand Semi-Bold"/>
                <a:sym typeface="Quicksand Semi-Bold"/>
              </a:rPr>
              <a:t>ne bagarre en tentant de protéger deux jeunes filles. Il se réveille tout d’un coup dans un monde médiéval où il est devenu Cain Von Silford, le jeune fils d’un aristocrate.</a:t>
            </a:r>
          </a:p>
          <a:p>
            <a:pPr algn="l" marL="0" indent="0" lvl="0">
              <a:lnSpc>
                <a:spcPts val="2295"/>
              </a:lnSpc>
              <a:spcBef>
                <a:spcPct val="0"/>
              </a:spcBef>
            </a:pPr>
          </a:p>
          <a:p>
            <a:pPr algn="l" marL="0" indent="0" lvl="0">
              <a:lnSpc>
                <a:spcPts val="2295"/>
              </a:lnSpc>
              <a:spcBef>
                <a:spcPct val="0"/>
              </a:spcBef>
            </a:pPr>
            <a:r>
              <a:rPr lang="en-US" b="true" sz="1700" spc="102" u="none">
                <a:solidFill>
                  <a:srgbClr val="000000"/>
                </a:solidFill>
                <a:latin typeface="Quicksand Semi-Bold"/>
                <a:ea typeface="Quicksand Semi-Bold"/>
                <a:cs typeface="Quicksand Semi-Bold"/>
                <a:sym typeface="Quicksand Semi-Bold"/>
              </a:rPr>
              <a:t>Promis à un destin de magicien, il souhaite devenir un aventurier. Trop jeune pour apprendre la magie, il étudie de son côté afin de surpasser les autres.</a:t>
            </a:r>
          </a:p>
          <a:p>
            <a:pPr algn="l" marL="0" indent="0" lvl="0">
              <a:lnSpc>
                <a:spcPts val="2295"/>
              </a:lnSpc>
              <a:spcBef>
                <a:spcPct val="0"/>
              </a:spcBef>
            </a:pPr>
            <a:r>
              <a:rPr lang="en-US" b="true" sz="1700" spc="102" u="none">
                <a:solidFill>
                  <a:srgbClr val="000000"/>
                </a:solidFill>
                <a:latin typeface="Quicksand Semi-Bold"/>
                <a:ea typeface="Quicksand Semi-Bold"/>
                <a:cs typeface="Quicksand Semi-Bold"/>
                <a:sym typeface="Quicksand Semi-Bold"/>
              </a:rPr>
              <a:t>Mais un jour il se retrouve devant les dieux qui ont créé ce monde. Ils savent qui il était avant et souhaitent l’utiliser afin de développer ce Nouveau Monde et le tourner vers la modernité. En échange, ils donnent à Cain des pouvoirs hors du commun qu’il devra cacher à ses proches.</a:t>
            </a:r>
          </a:p>
        </p:txBody>
      </p:sp>
    </p:spTree>
  </p:cSld>
  <p:clrMapOvr>
    <a:masterClrMapping/>
  </p:clrMapOvr>
</p:sld>
</file>

<file path=ppt/slides/slide24.xml><?xml version="1.0" encoding="utf-8"?>
<p:sld xmlns:p="http://schemas.openxmlformats.org/presentationml/2006/main" xmlns:a="http://schemas.openxmlformats.org/drawingml/2006/main" xmlns:r="http://schemas.openxmlformats.org/officeDocument/2006/relationships">
  <p:cSld>
    <p:bg>
      <p:bgPr>
        <a:solidFill>
          <a:srgbClr val="F6A64A"/>
        </a:solidFill>
      </p:bgPr>
    </p:bg>
    <p:spTree>
      <p:nvGrpSpPr>
        <p:cNvPr id="1" name=""/>
        <p:cNvGrpSpPr/>
        <p:nvPr/>
      </p:nvGrpSpPr>
      <p:grpSpPr>
        <a:xfrm>
          <a:off x="0" y="0"/>
          <a:ext cx="0" cy="0"/>
          <a:chOff x="0" y="0"/>
          <a:chExt cx="0" cy="0"/>
        </a:xfrm>
      </p:grpSpPr>
      <p:grpSp>
        <p:nvGrpSpPr>
          <p:cNvPr name="Group 2" id="2"/>
          <p:cNvGrpSpPr/>
          <p:nvPr/>
        </p:nvGrpSpPr>
        <p:grpSpPr>
          <a:xfrm rot="0">
            <a:off x="821526" y="821621"/>
            <a:ext cx="16644948" cy="8643757"/>
            <a:chOff x="0" y="0"/>
            <a:chExt cx="6236922" cy="3238847"/>
          </a:xfrm>
        </p:grpSpPr>
        <p:sp>
          <p:nvSpPr>
            <p:cNvPr name="Freeform 3" id="3"/>
            <p:cNvSpPr/>
            <p:nvPr/>
          </p:nvSpPr>
          <p:spPr>
            <a:xfrm flipH="false" flipV="false" rot="0">
              <a:off x="0" y="0"/>
              <a:ext cx="6236922" cy="3238847"/>
            </a:xfrm>
            <a:custGeom>
              <a:avLst/>
              <a:gdLst/>
              <a:ahLst/>
              <a:cxnLst/>
              <a:rect r="r" b="b" t="t" l="l"/>
              <a:pathLst>
                <a:path h="3238847" w="6236922">
                  <a:moveTo>
                    <a:pt x="1395" y="0"/>
                  </a:moveTo>
                  <a:lnTo>
                    <a:pt x="6235527" y="0"/>
                  </a:lnTo>
                  <a:cubicBezTo>
                    <a:pt x="6236298" y="0"/>
                    <a:pt x="6236922" y="625"/>
                    <a:pt x="6236922" y="1395"/>
                  </a:cubicBezTo>
                  <a:lnTo>
                    <a:pt x="6236922" y="3237452"/>
                  </a:lnTo>
                  <a:cubicBezTo>
                    <a:pt x="6236922" y="3238222"/>
                    <a:pt x="6236298" y="3238847"/>
                    <a:pt x="6235527" y="3238847"/>
                  </a:cubicBezTo>
                  <a:lnTo>
                    <a:pt x="1395" y="3238847"/>
                  </a:lnTo>
                  <a:cubicBezTo>
                    <a:pt x="625" y="3238847"/>
                    <a:pt x="0" y="3238222"/>
                    <a:pt x="0" y="3237452"/>
                  </a:cubicBezTo>
                  <a:lnTo>
                    <a:pt x="0" y="1395"/>
                  </a:lnTo>
                  <a:cubicBezTo>
                    <a:pt x="0" y="625"/>
                    <a:pt x="625" y="0"/>
                    <a:pt x="1395" y="0"/>
                  </a:cubicBezTo>
                  <a:close/>
                </a:path>
              </a:pathLst>
            </a:custGeom>
            <a:solidFill>
              <a:srgbClr val="FFFFFF"/>
            </a:solidFill>
          </p:spPr>
        </p:sp>
        <p:sp>
          <p:nvSpPr>
            <p:cNvPr name="TextBox 4" id="4"/>
            <p:cNvSpPr txBox="true"/>
            <p:nvPr/>
          </p:nvSpPr>
          <p:spPr>
            <a:xfrm>
              <a:off x="0" y="-9525"/>
              <a:ext cx="6236922" cy="3248372"/>
            </a:xfrm>
            <a:prstGeom prst="rect">
              <a:avLst/>
            </a:prstGeom>
          </p:spPr>
          <p:txBody>
            <a:bodyPr anchor="ctr" rtlCol="false" tIns="19016" lIns="19016" bIns="19016" rIns="19016"/>
            <a:lstStyle/>
            <a:p>
              <a:pPr algn="ctr">
                <a:lnSpc>
                  <a:spcPts val="733"/>
                </a:lnSpc>
                <a:spcBef>
                  <a:spcPct val="0"/>
                </a:spcBef>
              </a:pPr>
            </a:p>
          </p:txBody>
        </p:sp>
      </p:grpSp>
      <p:sp>
        <p:nvSpPr>
          <p:cNvPr name="Freeform 5" id="5"/>
          <p:cNvSpPr/>
          <p:nvPr/>
        </p:nvSpPr>
        <p:spPr>
          <a:xfrm flipH="false" flipV="false" rot="0">
            <a:off x="-584258" y="-398379"/>
            <a:ext cx="2730008" cy="2671995"/>
          </a:xfrm>
          <a:custGeom>
            <a:avLst/>
            <a:gdLst/>
            <a:ahLst/>
            <a:cxnLst/>
            <a:rect r="r" b="b" t="t" l="l"/>
            <a:pathLst>
              <a:path h="2671995" w="2730008">
                <a:moveTo>
                  <a:pt x="0" y="0"/>
                </a:moveTo>
                <a:lnTo>
                  <a:pt x="2730008" y="0"/>
                </a:lnTo>
                <a:lnTo>
                  <a:pt x="2730008" y="2671995"/>
                </a:lnTo>
                <a:lnTo>
                  <a:pt x="0" y="267199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15749360" y="8678629"/>
            <a:ext cx="3019880" cy="2261135"/>
          </a:xfrm>
          <a:custGeom>
            <a:avLst/>
            <a:gdLst/>
            <a:ahLst/>
            <a:cxnLst/>
            <a:rect r="r" b="b" t="t" l="l"/>
            <a:pathLst>
              <a:path h="2261135" w="3019880">
                <a:moveTo>
                  <a:pt x="0" y="0"/>
                </a:moveTo>
                <a:lnTo>
                  <a:pt x="3019880" y="0"/>
                </a:lnTo>
                <a:lnTo>
                  <a:pt x="3019880" y="2261135"/>
                </a:lnTo>
                <a:lnTo>
                  <a:pt x="0" y="2261135"/>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10955496" y="531053"/>
            <a:ext cx="6510978" cy="9278144"/>
          </a:xfrm>
          <a:custGeom>
            <a:avLst/>
            <a:gdLst/>
            <a:ahLst/>
            <a:cxnLst/>
            <a:rect r="r" b="b" t="t" l="l"/>
            <a:pathLst>
              <a:path h="9278144" w="6510978">
                <a:moveTo>
                  <a:pt x="0" y="0"/>
                </a:moveTo>
                <a:lnTo>
                  <a:pt x="6510978" y="0"/>
                </a:lnTo>
                <a:lnTo>
                  <a:pt x="6510978" y="9278144"/>
                </a:lnTo>
                <a:lnTo>
                  <a:pt x="0" y="9278144"/>
                </a:lnTo>
                <a:lnTo>
                  <a:pt x="0" y="0"/>
                </a:lnTo>
                <a:close/>
              </a:path>
            </a:pathLst>
          </a:custGeom>
          <a:blipFill>
            <a:blip r:embed="rId6"/>
            <a:stretch>
              <a:fillRect l="0" t="0" r="0" b="0"/>
            </a:stretch>
          </a:blipFill>
        </p:spPr>
      </p:sp>
      <p:sp>
        <p:nvSpPr>
          <p:cNvPr name="Freeform 8" id="8"/>
          <p:cNvSpPr/>
          <p:nvPr/>
        </p:nvSpPr>
        <p:spPr>
          <a:xfrm flipH="false" flipV="false" rot="0">
            <a:off x="4496220" y="0"/>
            <a:ext cx="2893926" cy="2941729"/>
          </a:xfrm>
          <a:custGeom>
            <a:avLst/>
            <a:gdLst/>
            <a:ahLst/>
            <a:cxnLst/>
            <a:rect r="r" b="b" t="t" l="l"/>
            <a:pathLst>
              <a:path h="2941729" w="2893926">
                <a:moveTo>
                  <a:pt x="0" y="0"/>
                </a:moveTo>
                <a:lnTo>
                  <a:pt x="2893926" y="0"/>
                </a:lnTo>
                <a:lnTo>
                  <a:pt x="2893926" y="2941729"/>
                </a:lnTo>
                <a:lnTo>
                  <a:pt x="0" y="2941729"/>
                </a:lnTo>
                <a:lnTo>
                  <a:pt x="0" y="0"/>
                </a:lnTo>
                <a:close/>
              </a:path>
            </a:pathLst>
          </a:custGeom>
          <a:blipFill>
            <a:blip r:embed="rId7"/>
            <a:stretch>
              <a:fillRect l="0" t="0" r="0" b="0"/>
            </a:stretch>
          </a:blipFill>
        </p:spPr>
      </p:sp>
      <p:sp>
        <p:nvSpPr>
          <p:cNvPr name="Freeform 9" id="9"/>
          <p:cNvSpPr/>
          <p:nvPr/>
        </p:nvSpPr>
        <p:spPr>
          <a:xfrm flipH="false" flipV="false" rot="0">
            <a:off x="74946" y="7269478"/>
            <a:ext cx="9069054" cy="3017522"/>
          </a:xfrm>
          <a:custGeom>
            <a:avLst/>
            <a:gdLst/>
            <a:ahLst/>
            <a:cxnLst/>
            <a:rect r="r" b="b" t="t" l="l"/>
            <a:pathLst>
              <a:path h="3017522" w="9069054">
                <a:moveTo>
                  <a:pt x="0" y="0"/>
                </a:moveTo>
                <a:lnTo>
                  <a:pt x="9069054" y="0"/>
                </a:lnTo>
                <a:lnTo>
                  <a:pt x="9069054" y="3017522"/>
                </a:lnTo>
                <a:lnTo>
                  <a:pt x="0" y="3017522"/>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10" id="10"/>
          <p:cNvSpPr txBox="true"/>
          <p:nvPr/>
        </p:nvSpPr>
        <p:spPr>
          <a:xfrm rot="0">
            <a:off x="1504950" y="2349816"/>
            <a:ext cx="9112281" cy="982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Blue flag</a:t>
            </a:r>
          </a:p>
        </p:txBody>
      </p:sp>
      <p:sp>
        <p:nvSpPr>
          <p:cNvPr name="TextBox 11" id="11"/>
          <p:cNvSpPr txBox="true"/>
          <p:nvPr/>
        </p:nvSpPr>
        <p:spPr>
          <a:xfrm rot="0">
            <a:off x="1504950" y="3642013"/>
            <a:ext cx="7076685" cy="1956435"/>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Semi-Bold"/>
                <a:ea typeface="Quicksand Semi-Bold"/>
                <a:cs typeface="Quicksand Semi-Bold"/>
                <a:sym typeface="Quicksand Semi-Bold"/>
              </a:rPr>
              <a:t>G</a:t>
            </a:r>
            <a:r>
              <a:rPr lang="en-US" b="true" sz="2299" spc="137" u="none">
                <a:solidFill>
                  <a:srgbClr val="000000"/>
                </a:solidFill>
                <a:latin typeface="Quicksand Semi-Bold"/>
                <a:ea typeface="Quicksand Semi-Bold"/>
                <a:cs typeface="Quicksand Semi-Bold"/>
                <a:sym typeface="Quicksand Semi-Bold"/>
              </a:rPr>
              <a:t>enre</a:t>
            </a:r>
            <a:r>
              <a:rPr lang="en-US" b="true" sz="2299" spc="137" u="none">
                <a:solidFill>
                  <a:srgbClr val="000000"/>
                </a:solidFill>
                <a:latin typeface="Quicksand Bold"/>
                <a:ea typeface="Quicksand Bold"/>
                <a:cs typeface="Quicksand Bold"/>
                <a:sym typeface="Quicksand Bold"/>
              </a:rPr>
              <a:t> </a:t>
            </a:r>
            <a:r>
              <a:rPr lang="en-US" b="true" sz="2299" spc="137">
                <a:solidFill>
                  <a:srgbClr val="000000"/>
                </a:solidFill>
                <a:latin typeface="Quicksand Bold"/>
                <a:ea typeface="Quicksand Bold"/>
                <a:cs typeface="Quicksand Bold"/>
                <a:sym typeface="Quicksand Bold"/>
              </a:rPr>
              <a:t>: Shonen</a:t>
            </a:r>
          </a:p>
          <a:p>
            <a:pPr algn="l" marL="0" indent="0" lvl="0">
              <a:lnSpc>
                <a:spcPts val="3104"/>
              </a:lnSpc>
              <a:spcBef>
                <a:spcPct val="0"/>
              </a:spcBef>
            </a:pPr>
          </a:p>
          <a:p>
            <a:pPr algn="l" marL="0" indent="0" lvl="0">
              <a:lnSpc>
                <a:spcPts val="3104"/>
              </a:lnSpc>
              <a:spcBef>
                <a:spcPct val="0"/>
              </a:spcBef>
            </a:pPr>
            <a:r>
              <a:rPr lang="en-US" b="true" sz="2299" spc="137" u="none">
                <a:solidFill>
                  <a:srgbClr val="000000"/>
                </a:solidFill>
                <a:latin typeface="Quicksand Semi-Bold"/>
                <a:ea typeface="Quicksand Semi-Bold"/>
                <a:cs typeface="Quicksand Semi-Bold"/>
                <a:sym typeface="Quicksand Semi-Bold"/>
              </a:rPr>
              <a:t>Série terminée en 8 tomes</a:t>
            </a:r>
          </a:p>
          <a:p>
            <a:pPr algn="l" marL="0" indent="0" lvl="0">
              <a:lnSpc>
                <a:spcPts val="3104"/>
              </a:lnSpc>
              <a:spcBef>
                <a:spcPct val="0"/>
              </a:spcBef>
            </a:pPr>
          </a:p>
          <a:p>
            <a:pPr algn="l" marL="0" indent="0" lvl="0">
              <a:lnSpc>
                <a:spcPts val="3104"/>
              </a:lnSpc>
              <a:spcBef>
                <a:spcPct val="0"/>
              </a:spcBef>
            </a:pPr>
          </a:p>
        </p:txBody>
      </p:sp>
      <p:sp>
        <p:nvSpPr>
          <p:cNvPr name="TextBox 12" id="12"/>
          <p:cNvSpPr txBox="true"/>
          <p:nvPr/>
        </p:nvSpPr>
        <p:spPr>
          <a:xfrm rot="0">
            <a:off x="1504950" y="5204113"/>
            <a:ext cx="7076685" cy="784860"/>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Bold"/>
                <a:ea typeface="Quicksand Bold"/>
                <a:cs typeface="Quicksand Bold"/>
                <a:sym typeface="Quicksand Bold"/>
              </a:rPr>
              <a:t>Mots clés : Quête identitaire, amitié, romance </a:t>
            </a:r>
          </a:p>
        </p:txBody>
      </p:sp>
    </p:spTree>
  </p:cSld>
  <p:clrMapOvr>
    <a:masterClrMapping/>
  </p:clrMapOvr>
</p:sld>
</file>

<file path=ppt/slides/slide25.xml><?xml version="1.0" encoding="utf-8"?>
<p:sld xmlns:p="http://schemas.openxmlformats.org/presentationml/2006/main" xmlns:a="http://schemas.openxmlformats.org/drawingml/2006/main" xmlns:r="http://schemas.openxmlformats.org/officeDocument/2006/relationships">
  <p:cSld>
    <p:bg>
      <p:bgPr>
        <a:solidFill>
          <a:srgbClr val="EDECED"/>
        </a:solidFill>
      </p:bgPr>
    </p:bg>
    <p:spTree>
      <p:nvGrpSpPr>
        <p:cNvPr id="1" name=""/>
        <p:cNvGrpSpPr/>
        <p:nvPr/>
      </p:nvGrpSpPr>
      <p:grpSpPr>
        <a:xfrm>
          <a:off x="0" y="0"/>
          <a:ext cx="0" cy="0"/>
          <a:chOff x="0" y="0"/>
          <a:chExt cx="0" cy="0"/>
        </a:xfrm>
      </p:grpSpPr>
      <p:sp>
        <p:nvSpPr>
          <p:cNvPr name="Freeform 2" id="2"/>
          <p:cNvSpPr/>
          <p:nvPr/>
        </p:nvSpPr>
        <p:spPr>
          <a:xfrm flipH="false" flipV="false" rot="-2027954">
            <a:off x="16252068" y="-6239"/>
            <a:ext cx="2491392" cy="2513384"/>
          </a:xfrm>
          <a:custGeom>
            <a:avLst/>
            <a:gdLst/>
            <a:ahLst/>
            <a:cxnLst/>
            <a:rect r="r" b="b" t="t" l="l"/>
            <a:pathLst>
              <a:path h="2513384" w="2491392">
                <a:moveTo>
                  <a:pt x="0" y="0"/>
                </a:moveTo>
                <a:lnTo>
                  <a:pt x="2491392" y="0"/>
                </a:lnTo>
                <a:lnTo>
                  <a:pt x="2491392" y="2513384"/>
                </a:lnTo>
                <a:lnTo>
                  <a:pt x="0" y="2513384"/>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true" flipV="false" rot="0">
            <a:off x="15276340" y="8594837"/>
            <a:ext cx="2221424" cy="2575564"/>
          </a:xfrm>
          <a:custGeom>
            <a:avLst/>
            <a:gdLst/>
            <a:ahLst/>
            <a:cxnLst/>
            <a:rect r="r" b="b" t="t" l="l"/>
            <a:pathLst>
              <a:path h="2575564" w="2221424">
                <a:moveTo>
                  <a:pt x="2221424" y="0"/>
                </a:moveTo>
                <a:lnTo>
                  <a:pt x="0" y="0"/>
                </a:lnTo>
                <a:lnTo>
                  <a:pt x="0" y="2575565"/>
                </a:lnTo>
                <a:lnTo>
                  <a:pt x="2221424" y="2575565"/>
                </a:lnTo>
                <a:lnTo>
                  <a:pt x="2221424"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3076503" y="400258"/>
            <a:ext cx="4886497" cy="7293279"/>
          </a:xfrm>
          <a:custGeom>
            <a:avLst/>
            <a:gdLst/>
            <a:ahLst/>
            <a:cxnLst/>
            <a:rect r="r" b="b" t="t" l="l"/>
            <a:pathLst>
              <a:path h="7293279" w="4886497">
                <a:moveTo>
                  <a:pt x="0" y="0"/>
                </a:moveTo>
                <a:lnTo>
                  <a:pt x="4886497" y="0"/>
                </a:lnTo>
                <a:lnTo>
                  <a:pt x="4886497" y="7293279"/>
                </a:lnTo>
                <a:lnTo>
                  <a:pt x="0" y="7293279"/>
                </a:lnTo>
                <a:lnTo>
                  <a:pt x="0" y="0"/>
                </a:lnTo>
                <a:close/>
              </a:path>
            </a:pathLst>
          </a:custGeom>
          <a:blipFill>
            <a:blip r:embed="rId6"/>
            <a:stretch>
              <a:fillRect l="0" t="0" r="0" b="0"/>
            </a:stretch>
          </a:blipFill>
        </p:spPr>
      </p:sp>
      <p:sp>
        <p:nvSpPr>
          <p:cNvPr name="Freeform 5" id="5"/>
          <p:cNvSpPr/>
          <p:nvPr/>
        </p:nvSpPr>
        <p:spPr>
          <a:xfrm flipH="false" flipV="false" rot="0">
            <a:off x="5164765" y="4046898"/>
            <a:ext cx="7911738" cy="5637113"/>
          </a:xfrm>
          <a:custGeom>
            <a:avLst/>
            <a:gdLst/>
            <a:ahLst/>
            <a:cxnLst/>
            <a:rect r="r" b="b" t="t" l="l"/>
            <a:pathLst>
              <a:path h="5637113" w="7911738">
                <a:moveTo>
                  <a:pt x="0" y="0"/>
                </a:moveTo>
                <a:lnTo>
                  <a:pt x="7911738" y="0"/>
                </a:lnTo>
                <a:lnTo>
                  <a:pt x="7911738" y="5637113"/>
                </a:lnTo>
                <a:lnTo>
                  <a:pt x="0" y="5637113"/>
                </a:lnTo>
                <a:lnTo>
                  <a:pt x="0" y="0"/>
                </a:lnTo>
                <a:close/>
              </a:path>
            </a:pathLst>
          </a:custGeom>
          <a:blipFill>
            <a:blip r:embed="rId7"/>
            <a:stretch>
              <a:fillRect l="0" t="0" r="0" b="0"/>
            </a:stretch>
          </a:blipFill>
        </p:spPr>
      </p:sp>
      <p:sp>
        <p:nvSpPr>
          <p:cNvPr name="Freeform 6" id="6"/>
          <p:cNvSpPr/>
          <p:nvPr/>
        </p:nvSpPr>
        <p:spPr>
          <a:xfrm flipH="false" flipV="false" rot="0">
            <a:off x="10870410" y="233980"/>
            <a:ext cx="2446436" cy="4114800"/>
          </a:xfrm>
          <a:custGeom>
            <a:avLst/>
            <a:gdLst/>
            <a:ahLst/>
            <a:cxnLst/>
            <a:rect r="r" b="b" t="t" l="l"/>
            <a:pathLst>
              <a:path h="4114800" w="2446436">
                <a:moveTo>
                  <a:pt x="0" y="0"/>
                </a:moveTo>
                <a:lnTo>
                  <a:pt x="2446436" y="0"/>
                </a:lnTo>
                <a:lnTo>
                  <a:pt x="2446436"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7" id="7"/>
          <p:cNvSpPr/>
          <p:nvPr/>
        </p:nvSpPr>
        <p:spPr>
          <a:xfrm flipH="false" flipV="false" rot="0">
            <a:off x="2011112" y="4793447"/>
            <a:ext cx="3574361" cy="5800180"/>
          </a:xfrm>
          <a:custGeom>
            <a:avLst/>
            <a:gdLst/>
            <a:ahLst/>
            <a:cxnLst/>
            <a:rect r="r" b="b" t="t" l="l"/>
            <a:pathLst>
              <a:path h="5800180" w="3574361">
                <a:moveTo>
                  <a:pt x="0" y="0"/>
                </a:moveTo>
                <a:lnTo>
                  <a:pt x="3574360" y="0"/>
                </a:lnTo>
                <a:lnTo>
                  <a:pt x="3574360" y="5800180"/>
                </a:lnTo>
                <a:lnTo>
                  <a:pt x="0" y="5800180"/>
                </a:lnTo>
                <a:lnTo>
                  <a:pt x="0" y="0"/>
                </a:lnTo>
                <a:close/>
              </a:path>
            </a:pathLst>
          </a:custGeom>
          <a:blipFill>
            <a:blip r:embed="rId10"/>
            <a:stretch>
              <a:fillRect l="0" t="0" r="0" b="0"/>
            </a:stretch>
          </a:blipFill>
        </p:spPr>
      </p:sp>
      <p:sp>
        <p:nvSpPr>
          <p:cNvPr name="Freeform 8" id="8"/>
          <p:cNvSpPr/>
          <p:nvPr/>
        </p:nvSpPr>
        <p:spPr>
          <a:xfrm flipH="false" flipV="false" rot="0">
            <a:off x="0" y="7472112"/>
            <a:ext cx="3155944" cy="3121515"/>
          </a:xfrm>
          <a:custGeom>
            <a:avLst/>
            <a:gdLst/>
            <a:ahLst/>
            <a:cxnLst/>
            <a:rect r="r" b="b" t="t" l="l"/>
            <a:pathLst>
              <a:path h="3121515" w="3155944">
                <a:moveTo>
                  <a:pt x="0" y="0"/>
                </a:moveTo>
                <a:lnTo>
                  <a:pt x="3155944" y="0"/>
                </a:lnTo>
                <a:lnTo>
                  <a:pt x="3155944" y="3121515"/>
                </a:lnTo>
                <a:lnTo>
                  <a:pt x="0" y="3121515"/>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TextBox 9" id="9"/>
          <p:cNvSpPr txBox="true"/>
          <p:nvPr/>
        </p:nvSpPr>
        <p:spPr>
          <a:xfrm rot="0">
            <a:off x="379842" y="1723825"/>
            <a:ext cx="7076685" cy="2272665"/>
          </a:xfrm>
          <a:prstGeom prst="rect">
            <a:avLst/>
          </a:prstGeom>
        </p:spPr>
        <p:txBody>
          <a:bodyPr anchor="t" rtlCol="false" tIns="0" lIns="0" bIns="0" rIns="0">
            <a:spAutoFit/>
          </a:bodyPr>
          <a:lstStyle/>
          <a:p>
            <a:pPr algn="l" marL="0" indent="0" lvl="0">
              <a:lnSpc>
                <a:spcPts val="2295"/>
              </a:lnSpc>
              <a:spcBef>
                <a:spcPct val="0"/>
              </a:spcBef>
            </a:pPr>
            <a:r>
              <a:rPr lang="en-US" b="true" sz="1700" spc="102">
                <a:solidFill>
                  <a:srgbClr val="000000"/>
                </a:solidFill>
                <a:latin typeface="Quicksand Semi-Bold"/>
                <a:ea typeface="Quicksand Semi-Bold"/>
                <a:cs typeface="Quicksand Semi-Bold"/>
                <a:sym typeface="Quicksand Semi-Bold"/>
              </a:rPr>
              <a:t>Au printe</a:t>
            </a:r>
            <a:r>
              <a:rPr lang="en-US" b="true" sz="1700" spc="102" u="none">
                <a:solidFill>
                  <a:srgbClr val="000000"/>
                </a:solidFill>
                <a:latin typeface="Quicksand Semi-Bold"/>
                <a:ea typeface="Quicksand Semi-Bold"/>
                <a:cs typeface="Quicksand Semi-Bold"/>
                <a:sym typeface="Quicksand Semi-Bold"/>
              </a:rPr>
              <a:t>mps de leur année de Terminale, trois élèves se retrouvent à un carrefour de leur vie.</a:t>
            </a:r>
          </a:p>
          <a:p>
            <a:pPr algn="l" marL="0" indent="0" lvl="0">
              <a:lnSpc>
                <a:spcPts val="2295"/>
              </a:lnSpc>
              <a:spcBef>
                <a:spcPct val="0"/>
              </a:spcBef>
            </a:pPr>
          </a:p>
          <a:p>
            <a:pPr algn="l" marL="0" indent="0" lvl="0">
              <a:lnSpc>
                <a:spcPts val="2295"/>
              </a:lnSpc>
              <a:spcBef>
                <a:spcPct val="0"/>
              </a:spcBef>
            </a:pPr>
            <a:r>
              <a:rPr lang="en-US" b="true" sz="1700" spc="102" u="none">
                <a:solidFill>
                  <a:srgbClr val="000000"/>
                </a:solidFill>
                <a:latin typeface="Quicksand Semi-Bold"/>
                <a:ea typeface="Quicksand Semi-Bold"/>
                <a:cs typeface="Quicksand Semi-Bold"/>
                <a:sym typeface="Quicksand Semi-Bold"/>
              </a:rPr>
              <a:t>Taichi est dans la même classe que Tôma, son meilleur ami d’enfance à qui tout réussi et que Futaba, fille de sa classe dont il est amoureux. Un jour, Futaba se confie à lui et lui avoue qu'elle est amoureuse de Tôma. Triste, il ne sait pourtant pas que Toma, lui est amoureux de lui.</a:t>
            </a:r>
          </a:p>
        </p:txBody>
      </p:sp>
      <p:sp>
        <p:nvSpPr>
          <p:cNvPr name="TextBox 10" id="10"/>
          <p:cNvSpPr txBox="true"/>
          <p:nvPr/>
        </p:nvSpPr>
        <p:spPr>
          <a:xfrm rot="0">
            <a:off x="1028700" y="709484"/>
            <a:ext cx="7708654" cy="982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Synopsis</a:t>
            </a:r>
          </a:p>
        </p:txBody>
      </p:sp>
    </p:spTree>
  </p:cSld>
  <p:clrMapOvr>
    <a:masterClrMapping/>
  </p:clrMapOvr>
</p:sld>
</file>

<file path=ppt/slides/slide26.xml><?xml version="1.0" encoding="utf-8"?>
<p:sld xmlns:p="http://schemas.openxmlformats.org/presentationml/2006/main" xmlns:a="http://schemas.openxmlformats.org/drawingml/2006/main" xmlns:r="http://schemas.openxmlformats.org/officeDocument/2006/relationships">
  <p:cSld>
    <p:bg>
      <p:bgPr>
        <a:solidFill>
          <a:srgbClr val="F6A64A"/>
        </a:solidFill>
      </p:bgPr>
    </p:bg>
    <p:spTree>
      <p:nvGrpSpPr>
        <p:cNvPr id="1" name=""/>
        <p:cNvGrpSpPr/>
        <p:nvPr/>
      </p:nvGrpSpPr>
      <p:grpSpPr>
        <a:xfrm>
          <a:off x="0" y="0"/>
          <a:ext cx="0" cy="0"/>
          <a:chOff x="0" y="0"/>
          <a:chExt cx="0" cy="0"/>
        </a:xfrm>
      </p:grpSpPr>
      <p:grpSp>
        <p:nvGrpSpPr>
          <p:cNvPr name="Group 2" id="2"/>
          <p:cNvGrpSpPr/>
          <p:nvPr/>
        </p:nvGrpSpPr>
        <p:grpSpPr>
          <a:xfrm rot="0">
            <a:off x="821526" y="821621"/>
            <a:ext cx="16644948" cy="8643757"/>
            <a:chOff x="0" y="0"/>
            <a:chExt cx="6236922" cy="3238847"/>
          </a:xfrm>
        </p:grpSpPr>
        <p:sp>
          <p:nvSpPr>
            <p:cNvPr name="Freeform 3" id="3"/>
            <p:cNvSpPr/>
            <p:nvPr/>
          </p:nvSpPr>
          <p:spPr>
            <a:xfrm flipH="false" flipV="false" rot="0">
              <a:off x="0" y="0"/>
              <a:ext cx="6236922" cy="3238847"/>
            </a:xfrm>
            <a:custGeom>
              <a:avLst/>
              <a:gdLst/>
              <a:ahLst/>
              <a:cxnLst/>
              <a:rect r="r" b="b" t="t" l="l"/>
              <a:pathLst>
                <a:path h="3238847" w="6236922">
                  <a:moveTo>
                    <a:pt x="1395" y="0"/>
                  </a:moveTo>
                  <a:lnTo>
                    <a:pt x="6235527" y="0"/>
                  </a:lnTo>
                  <a:cubicBezTo>
                    <a:pt x="6236298" y="0"/>
                    <a:pt x="6236922" y="625"/>
                    <a:pt x="6236922" y="1395"/>
                  </a:cubicBezTo>
                  <a:lnTo>
                    <a:pt x="6236922" y="3237452"/>
                  </a:lnTo>
                  <a:cubicBezTo>
                    <a:pt x="6236922" y="3238222"/>
                    <a:pt x="6236298" y="3238847"/>
                    <a:pt x="6235527" y="3238847"/>
                  </a:cubicBezTo>
                  <a:lnTo>
                    <a:pt x="1395" y="3238847"/>
                  </a:lnTo>
                  <a:cubicBezTo>
                    <a:pt x="625" y="3238847"/>
                    <a:pt x="0" y="3238222"/>
                    <a:pt x="0" y="3237452"/>
                  </a:cubicBezTo>
                  <a:lnTo>
                    <a:pt x="0" y="1395"/>
                  </a:lnTo>
                  <a:cubicBezTo>
                    <a:pt x="0" y="625"/>
                    <a:pt x="625" y="0"/>
                    <a:pt x="1395" y="0"/>
                  </a:cubicBezTo>
                  <a:close/>
                </a:path>
              </a:pathLst>
            </a:custGeom>
            <a:solidFill>
              <a:srgbClr val="FFFFFF"/>
            </a:solidFill>
          </p:spPr>
        </p:sp>
        <p:sp>
          <p:nvSpPr>
            <p:cNvPr name="TextBox 4" id="4"/>
            <p:cNvSpPr txBox="true"/>
            <p:nvPr/>
          </p:nvSpPr>
          <p:spPr>
            <a:xfrm>
              <a:off x="0" y="-9525"/>
              <a:ext cx="6236922" cy="3248372"/>
            </a:xfrm>
            <a:prstGeom prst="rect">
              <a:avLst/>
            </a:prstGeom>
          </p:spPr>
          <p:txBody>
            <a:bodyPr anchor="ctr" rtlCol="false" tIns="19016" lIns="19016" bIns="19016" rIns="19016"/>
            <a:lstStyle/>
            <a:p>
              <a:pPr algn="ctr">
                <a:lnSpc>
                  <a:spcPts val="733"/>
                </a:lnSpc>
                <a:spcBef>
                  <a:spcPct val="0"/>
                </a:spcBef>
              </a:pPr>
            </a:p>
          </p:txBody>
        </p:sp>
      </p:grpSp>
      <p:sp>
        <p:nvSpPr>
          <p:cNvPr name="Freeform 5" id="5"/>
          <p:cNvSpPr/>
          <p:nvPr/>
        </p:nvSpPr>
        <p:spPr>
          <a:xfrm flipH="false" flipV="false" rot="0">
            <a:off x="-584258" y="-398379"/>
            <a:ext cx="2730008" cy="2671995"/>
          </a:xfrm>
          <a:custGeom>
            <a:avLst/>
            <a:gdLst/>
            <a:ahLst/>
            <a:cxnLst/>
            <a:rect r="r" b="b" t="t" l="l"/>
            <a:pathLst>
              <a:path h="2671995" w="2730008">
                <a:moveTo>
                  <a:pt x="0" y="0"/>
                </a:moveTo>
                <a:lnTo>
                  <a:pt x="2730008" y="0"/>
                </a:lnTo>
                <a:lnTo>
                  <a:pt x="2730008" y="2671995"/>
                </a:lnTo>
                <a:lnTo>
                  <a:pt x="0" y="267199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514837">
            <a:off x="15684749" y="17300"/>
            <a:ext cx="2464493" cy="1608642"/>
          </a:xfrm>
          <a:custGeom>
            <a:avLst/>
            <a:gdLst/>
            <a:ahLst/>
            <a:cxnLst/>
            <a:rect r="r" b="b" t="t" l="l"/>
            <a:pathLst>
              <a:path h="1608642" w="2464493">
                <a:moveTo>
                  <a:pt x="0" y="0"/>
                </a:moveTo>
                <a:lnTo>
                  <a:pt x="2464493" y="0"/>
                </a:lnTo>
                <a:lnTo>
                  <a:pt x="2464493" y="1608642"/>
                </a:lnTo>
                <a:lnTo>
                  <a:pt x="0" y="160864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504149" y="580894"/>
            <a:ext cx="6591575" cy="9125212"/>
          </a:xfrm>
          <a:custGeom>
            <a:avLst/>
            <a:gdLst/>
            <a:ahLst/>
            <a:cxnLst/>
            <a:rect r="r" b="b" t="t" l="l"/>
            <a:pathLst>
              <a:path h="9125212" w="6591575">
                <a:moveTo>
                  <a:pt x="0" y="0"/>
                </a:moveTo>
                <a:lnTo>
                  <a:pt x="6591575" y="0"/>
                </a:lnTo>
                <a:lnTo>
                  <a:pt x="6591575" y="9125212"/>
                </a:lnTo>
                <a:lnTo>
                  <a:pt x="0" y="9125212"/>
                </a:lnTo>
                <a:lnTo>
                  <a:pt x="0" y="0"/>
                </a:lnTo>
                <a:close/>
              </a:path>
            </a:pathLst>
          </a:custGeom>
          <a:blipFill>
            <a:blip r:embed="rId6"/>
            <a:stretch>
              <a:fillRect l="0" t="0" r="0" b="0"/>
            </a:stretch>
          </a:blipFill>
        </p:spPr>
      </p:sp>
      <p:sp>
        <p:nvSpPr>
          <p:cNvPr name="Freeform 8" id="8"/>
          <p:cNvSpPr/>
          <p:nvPr/>
        </p:nvSpPr>
        <p:spPr>
          <a:xfrm flipH="false" flipV="false" rot="0">
            <a:off x="6535259" y="7687520"/>
            <a:ext cx="2924617" cy="2121677"/>
          </a:xfrm>
          <a:custGeom>
            <a:avLst/>
            <a:gdLst/>
            <a:ahLst/>
            <a:cxnLst/>
            <a:rect r="r" b="b" t="t" l="l"/>
            <a:pathLst>
              <a:path h="2121677" w="2924617">
                <a:moveTo>
                  <a:pt x="0" y="0"/>
                </a:moveTo>
                <a:lnTo>
                  <a:pt x="2924617" y="0"/>
                </a:lnTo>
                <a:lnTo>
                  <a:pt x="2924617" y="2121677"/>
                </a:lnTo>
                <a:lnTo>
                  <a:pt x="0" y="2121677"/>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9" id="9"/>
          <p:cNvSpPr/>
          <p:nvPr/>
        </p:nvSpPr>
        <p:spPr>
          <a:xfrm flipH="false" flipV="false" rot="-1315689">
            <a:off x="7325906" y="143430"/>
            <a:ext cx="1648983" cy="1265595"/>
          </a:xfrm>
          <a:custGeom>
            <a:avLst/>
            <a:gdLst/>
            <a:ahLst/>
            <a:cxnLst/>
            <a:rect r="r" b="b" t="t" l="l"/>
            <a:pathLst>
              <a:path h="1265595" w="1648983">
                <a:moveTo>
                  <a:pt x="0" y="0"/>
                </a:moveTo>
                <a:lnTo>
                  <a:pt x="1648983" y="0"/>
                </a:lnTo>
                <a:lnTo>
                  <a:pt x="1648983" y="1265595"/>
                </a:lnTo>
                <a:lnTo>
                  <a:pt x="0" y="1265595"/>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10" id="10"/>
          <p:cNvSpPr/>
          <p:nvPr/>
        </p:nvSpPr>
        <p:spPr>
          <a:xfrm flipH="false" flipV="false" rot="0">
            <a:off x="14749597" y="6438255"/>
            <a:ext cx="3505857" cy="3848745"/>
          </a:xfrm>
          <a:custGeom>
            <a:avLst/>
            <a:gdLst/>
            <a:ahLst/>
            <a:cxnLst/>
            <a:rect r="r" b="b" t="t" l="l"/>
            <a:pathLst>
              <a:path h="3848745" w="3505857">
                <a:moveTo>
                  <a:pt x="0" y="0"/>
                </a:moveTo>
                <a:lnTo>
                  <a:pt x="3505858" y="0"/>
                </a:lnTo>
                <a:lnTo>
                  <a:pt x="3505858" y="3848745"/>
                </a:lnTo>
                <a:lnTo>
                  <a:pt x="0" y="3848745"/>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11" id="11"/>
          <p:cNvSpPr/>
          <p:nvPr/>
        </p:nvSpPr>
        <p:spPr>
          <a:xfrm flipH="false" flipV="false" rot="-923248">
            <a:off x="16442126" y="3840222"/>
            <a:ext cx="1978823" cy="2181068"/>
          </a:xfrm>
          <a:custGeom>
            <a:avLst/>
            <a:gdLst/>
            <a:ahLst/>
            <a:cxnLst/>
            <a:rect r="r" b="b" t="t" l="l"/>
            <a:pathLst>
              <a:path h="2181068" w="1978823">
                <a:moveTo>
                  <a:pt x="0" y="0"/>
                </a:moveTo>
                <a:lnTo>
                  <a:pt x="1978823" y="0"/>
                </a:lnTo>
                <a:lnTo>
                  <a:pt x="1978823" y="2181068"/>
                </a:lnTo>
                <a:lnTo>
                  <a:pt x="0" y="2181068"/>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
        <p:nvSpPr>
          <p:cNvPr name="TextBox 12" id="12"/>
          <p:cNvSpPr txBox="true"/>
          <p:nvPr/>
        </p:nvSpPr>
        <p:spPr>
          <a:xfrm rot="0">
            <a:off x="8101890" y="1672170"/>
            <a:ext cx="10153564" cy="2887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Colocataires a leur Maniere </a:t>
            </a:r>
          </a:p>
          <a:p>
            <a:pPr algn="l">
              <a:lnSpc>
                <a:spcPts val="7560"/>
              </a:lnSpc>
            </a:pPr>
          </a:p>
        </p:txBody>
      </p:sp>
      <p:sp>
        <p:nvSpPr>
          <p:cNvPr name="TextBox 13" id="13"/>
          <p:cNvSpPr txBox="true"/>
          <p:nvPr/>
        </p:nvSpPr>
        <p:spPr>
          <a:xfrm rot="0">
            <a:off x="8101890" y="3815069"/>
            <a:ext cx="7076685" cy="1956435"/>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Semi-Bold"/>
                <a:ea typeface="Quicksand Semi-Bold"/>
                <a:cs typeface="Quicksand Semi-Bold"/>
                <a:sym typeface="Quicksand Semi-Bold"/>
              </a:rPr>
              <a:t>G</a:t>
            </a:r>
            <a:r>
              <a:rPr lang="en-US" b="true" sz="2299" spc="137" u="none">
                <a:solidFill>
                  <a:srgbClr val="000000"/>
                </a:solidFill>
                <a:latin typeface="Quicksand Semi-Bold"/>
                <a:ea typeface="Quicksand Semi-Bold"/>
                <a:cs typeface="Quicksand Semi-Bold"/>
                <a:sym typeface="Quicksand Semi-Bold"/>
              </a:rPr>
              <a:t>enre</a:t>
            </a:r>
            <a:r>
              <a:rPr lang="en-US" b="true" sz="2299" spc="137" u="none">
                <a:solidFill>
                  <a:srgbClr val="000000"/>
                </a:solidFill>
                <a:latin typeface="Quicksand Bold"/>
                <a:ea typeface="Quicksand Bold"/>
                <a:cs typeface="Quicksand Bold"/>
                <a:sym typeface="Quicksand Bold"/>
              </a:rPr>
              <a:t> </a:t>
            </a:r>
            <a:r>
              <a:rPr lang="en-US" b="true" sz="2299" spc="137">
                <a:solidFill>
                  <a:srgbClr val="000000"/>
                </a:solidFill>
                <a:latin typeface="Quicksand Bold"/>
                <a:ea typeface="Quicksand Bold"/>
                <a:cs typeface="Quicksand Bold"/>
                <a:sym typeface="Quicksand Bold"/>
              </a:rPr>
              <a:t>: Shonen</a:t>
            </a:r>
          </a:p>
          <a:p>
            <a:pPr algn="l" marL="0" indent="0" lvl="0">
              <a:lnSpc>
                <a:spcPts val="3104"/>
              </a:lnSpc>
              <a:spcBef>
                <a:spcPct val="0"/>
              </a:spcBef>
            </a:pPr>
          </a:p>
          <a:p>
            <a:pPr algn="l" marL="0" indent="0" lvl="0">
              <a:lnSpc>
                <a:spcPts val="3104"/>
              </a:lnSpc>
              <a:spcBef>
                <a:spcPct val="0"/>
              </a:spcBef>
            </a:pPr>
            <a:r>
              <a:rPr lang="en-US" b="true" sz="2299" spc="137" u="none">
                <a:solidFill>
                  <a:srgbClr val="000000"/>
                </a:solidFill>
                <a:latin typeface="Quicksand Semi-Bold"/>
                <a:ea typeface="Quicksand Semi-Bold"/>
                <a:cs typeface="Quicksand Semi-Bold"/>
                <a:sym typeface="Quicksand Semi-Bold"/>
              </a:rPr>
              <a:t>Série en cours (11 tomes en France)</a:t>
            </a:r>
          </a:p>
          <a:p>
            <a:pPr algn="l" marL="0" indent="0" lvl="0">
              <a:lnSpc>
                <a:spcPts val="3104"/>
              </a:lnSpc>
              <a:spcBef>
                <a:spcPct val="0"/>
              </a:spcBef>
            </a:pPr>
          </a:p>
          <a:p>
            <a:pPr algn="l" marL="0" indent="0" lvl="0">
              <a:lnSpc>
                <a:spcPts val="3104"/>
              </a:lnSpc>
              <a:spcBef>
                <a:spcPct val="0"/>
              </a:spcBef>
            </a:pPr>
          </a:p>
        </p:txBody>
      </p:sp>
      <p:sp>
        <p:nvSpPr>
          <p:cNvPr name="TextBox 14" id="14"/>
          <p:cNvSpPr txBox="true"/>
          <p:nvPr/>
        </p:nvSpPr>
        <p:spPr>
          <a:xfrm rot="0">
            <a:off x="8101890" y="5179278"/>
            <a:ext cx="7076685" cy="784860"/>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Bold"/>
                <a:ea typeface="Quicksand Bold"/>
                <a:cs typeface="Quicksand Bold"/>
                <a:sym typeface="Quicksand Bold"/>
              </a:rPr>
              <a:t>Mots clés : Humour, tendresse, tranche de vie</a:t>
            </a:r>
          </a:p>
        </p:txBody>
      </p:sp>
      <p:sp>
        <p:nvSpPr>
          <p:cNvPr name="TextBox 15" id="15"/>
          <p:cNvSpPr txBox="true"/>
          <p:nvPr/>
        </p:nvSpPr>
        <p:spPr>
          <a:xfrm rot="2903562">
            <a:off x="13706926" y="1204953"/>
            <a:ext cx="670876" cy="982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a:t>
            </a:r>
          </a:p>
        </p:txBody>
      </p:sp>
      <p:sp>
        <p:nvSpPr>
          <p:cNvPr name="TextBox 16" id="16"/>
          <p:cNvSpPr txBox="true"/>
          <p:nvPr/>
        </p:nvSpPr>
        <p:spPr>
          <a:xfrm rot="2903562">
            <a:off x="9714671" y="2127281"/>
            <a:ext cx="670876" cy="982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a:t>
            </a:r>
          </a:p>
        </p:txBody>
      </p:sp>
    </p:spTree>
  </p:cSld>
  <p:clrMapOvr>
    <a:masterClrMapping/>
  </p:clrMapOvr>
</p:sld>
</file>

<file path=ppt/slides/slide27.xml><?xml version="1.0" encoding="utf-8"?>
<p:sld xmlns:p="http://schemas.openxmlformats.org/presentationml/2006/main" xmlns:a="http://schemas.openxmlformats.org/drawingml/2006/main" xmlns:r="http://schemas.openxmlformats.org/officeDocument/2006/relationships">
  <p:cSld>
    <p:bg>
      <p:bgPr>
        <a:solidFill>
          <a:srgbClr val="EDECED"/>
        </a:solidFill>
      </p:bgPr>
    </p:bg>
    <p:spTree>
      <p:nvGrpSpPr>
        <p:cNvPr id="1" name=""/>
        <p:cNvGrpSpPr/>
        <p:nvPr/>
      </p:nvGrpSpPr>
      <p:grpSpPr>
        <a:xfrm>
          <a:off x="0" y="0"/>
          <a:ext cx="0" cy="0"/>
          <a:chOff x="0" y="0"/>
          <a:chExt cx="0" cy="0"/>
        </a:xfrm>
      </p:grpSpPr>
      <p:sp>
        <p:nvSpPr>
          <p:cNvPr name="Freeform 2" id="2"/>
          <p:cNvSpPr/>
          <p:nvPr/>
        </p:nvSpPr>
        <p:spPr>
          <a:xfrm flipH="true" flipV="false" rot="0">
            <a:off x="431778" y="8999218"/>
            <a:ext cx="2221424" cy="2575564"/>
          </a:xfrm>
          <a:custGeom>
            <a:avLst/>
            <a:gdLst/>
            <a:ahLst/>
            <a:cxnLst/>
            <a:rect r="r" b="b" t="t" l="l"/>
            <a:pathLst>
              <a:path h="2575564" w="2221424">
                <a:moveTo>
                  <a:pt x="2221424" y="0"/>
                </a:moveTo>
                <a:lnTo>
                  <a:pt x="0" y="0"/>
                </a:lnTo>
                <a:lnTo>
                  <a:pt x="0" y="2575564"/>
                </a:lnTo>
                <a:lnTo>
                  <a:pt x="2221424" y="2575564"/>
                </a:lnTo>
                <a:lnTo>
                  <a:pt x="2221424"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550486" y="-486809"/>
            <a:ext cx="3158372" cy="3150476"/>
          </a:xfrm>
          <a:custGeom>
            <a:avLst/>
            <a:gdLst/>
            <a:ahLst/>
            <a:cxnLst/>
            <a:rect r="r" b="b" t="t" l="l"/>
            <a:pathLst>
              <a:path h="3150476" w="3158372">
                <a:moveTo>
                  <a:pt x="0" y="0"/>
                </a:moveTo>
                <a:lnTo>
                  <a:pt x="3158372" y="0"/>
                </a:lnTo>
                <a:lnTo>
                  <a:pt x="3158372" y="3150476"/>
                </a:lnTo>
                <a:lnTo>
                  <a:pt x="0" y="3150476"/>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4948313" y="6936060"/>
            <a:ext cx="3173893" cy="3531453"/>
          </a:xfrm>
          <a:custGeom>
            <a:avLst/>
            <a:gdLst/>
            <a:ahLst/>
            <a:cxnLst/>
            <a:rect r="r" b="b" t="t" l="l"/>
            <a:pathLst>
              <a:path h="3531453" w="3173893">
                <a:moveTo>
                  <a:pt x="0" y="0"/>
                </a:moveTo>
                <a:lnTo>
                  <a:pt x="3173893" y="0"/>
                </a:lnTo>
                <a:lnTo>
                  <a:pt x="3173893" y="3531452"/>
                </a:lnTo>
                <a:lnTo>
                  <a:pt x="0" y="3531452"/>
                </a:lnTo>
                <a:lnTo>
                  <a:pt x="0" y="0"/>
                </a:lnTo>
                <a:close/>
              </a:path>
            </a:pathLst>
          </a:custGeom>
          <a:blipFill>
            <a:blip r:embed="rId6"/>
            <a:stretch>
              <a:fillRect l="0" t="0" r="0" b="0"/>
            </a:stretch>
          </a:blipFill>
        </p:spPr>
      </p:sp>
      <p:sp>
        <p:nvSpPr>
          <p:cNvPr name="Freeform 5" id="5"/>
          <p:cNvSpPr/>
          <p:nvPr/>
        </p:nvSpPr>
        <p:spPr>
          <a:xfrm flipH="false" flipV="false" rot="0">
            <a:off x="4702075" y="366385"/>
            <a:ext cx="4441925" cy="6356958"/>
          </a:xfrm>
          <a:custGeom>
            <a:avLst/>
            <a:gdLst/>
            <a:ahLst/>
            <a:cxnLst/>
            <a:rect r="r" b="b" t="t" l="l"/>
            <a:pathLst>
              <a:path h="6356958" w="4441925">
                <a:moveTo>
                  <a:pt x="0" y="0"/>
                </a:moveTo>
                <a:lnTo>
                  <a:pt x="4441925" y="0"/>
                </a:lnTo>
                <a:lnTo>
                  <a:pt x="4441925" y="6356958"/>
                </a:lnTo>
                <a:lnTo>
                  <a:pt x="0" y="6356958"/>
                </a:lnTo>
                <a:lnTo>
                  <a:pt x="0" y="0"/>
                </a:lnTo>
                <a:close/>
              </a:path>
            </a:pathLst>
          </a:custGeom>
          <a:blipFill>
            <a:blip r:embed="rId7"/>
            <a:stretch>
              <a:fillRect l="0" t="0" r="0" b="0"/>
            </a:stretch>
          </a:blipFill>
        </p:spPr>
      </p:sp>
      <p:sp>
        <p:nvSpPr>
          <p:cNvPr name="Freeform 6" id="6"/>
          <p:cNvSpPr/>
          <p:nvPr/>
        </p:nvSpPr>
        <p:spPr>
          <a:xfrm flipH="false" flipV="false" rot="0">
            <a:off x="253581" y="2065142"/>
            <a:ext cx="4448494" cy="6156716"/>
          </a:xfrm>
          <a:custGeom>
            <a:avLst/>
            <a:gdLst/>
            <a:ahLst/>
            <a:cxnLst/>
            <a:rect r="r" b="b" t="t" l="l"/>
            <a:pathLst>
              <a:path h="6156716" w="4448494">
                <a:moveTo>
                  <a:pt x="0" y="0"/>
                </a:moveTo>
                <a:lnTo>
                  <a:pt x="4448494" y="0"/>
                </a:lnTo>
                <a:lnTo>
                  <a:pt x="4448494" y="6156716"/>
                </a:lnTo>
                <a:lnTo>
                  <a:pt x="0" y="6156716"/>
                </a:lnTo>
                <a:lnTo>
                  <a:pt x="0" y="0"/>
                </a:lnTo>
                <a:close/>
              </a:path>
            </a:pathLst>
          </a:custGeom>
          <a:blipFill>
            <a:blip r:embed="rId8"/>
            <a:stretch>
              <a:fillRect l="0" t="0" r="0" b="0"/>
            </a:stretch>
          </a:blipFill>
        </p:spPr>
      </p:sp>
      <p:sp>
        <p:nvSpPr>
          <p:cNvPr name="Freeform 7" id="7"/>
          <p:cNvSpPr/>
          <p:nvPr/>
        </p:nvSpPr>
        <p:spPr>
          <a:xfrm flipH="false" flipV="false" rot="0">
            <a:off x="16529935" y="366385"/>
            <a:ext cx="1458730" cy="2555100"/>
          </a:xfrm>
          <a:custGeom>
            <a:avLst/>
            <a:gdLst/>
            <a:ahLst/>
            <a:cxnLst/>
            <a:rect r="r" b="b" t="t" l="l"/>
            <a:pathLst>
              <a:path h="2555100" w="1458730">
                <a:moveTo>
                  <a:pt x="0" y="0"/>
                </a:moveTo>
                <a:lnTo>
                  <a:pt x="1458730" y="0"/>
                </a:lnTo>
                <a:lnTo>
                  <a:pt x="1458730" y="2555100"/>
                </a:lnTo>
                <a:lnTo>
                  <a:pt x="0" y="2555100"/>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8" id="8"/>
          <p:cNvSpPr/>
          <p:nvPr/>
        </p:nvSpPr>
        <p:spPr>
          <a:xfrm flipH="false" flipV="false" rot="0">
            <a:off x="12783191" y="7041503"/>
            <a:ext cx="3844139" cy="2842687"/>
          </a:xfrm>
          <a:custGeom>
            <a:avLst/>
            <a:gdLst/>
            <a:ahLst/>
            <a:cxnLst/>
            <a:rect r="r" b="b" t="t" l="l"/>
            <a:pathLst>
              <a:path h="2842687" w="3844139">
                <a:moveTo>
                  <a:pt x="0" y="0"/>
                </a:moveTo>
                <a:lnTo>
                  <a:pt x="3844140" y="0"/>
                </a:lnTo>
                <a:lnTo>
                  <a:pt x="3844140" y="2842687"/>
                </a:lnTo>
                <a:lnTo>
                  <a:pt x="0" y="2842687"/>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TextBox 9" id="9"/>
          <p:cNvSpPr txBox="true"/>
          <p:nvPr/>
        </p:nvSpPr>
        <p:spPr>
          <a:xfrm rot="0">
            <a:off x="9550646" y="1903700"/>
            <a:ext cx="7708654" cy="982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Synopsis</a:t>
            </a:r>
          </a:p>
        </p:txBody>
      </p:sp>
      <p:sp>
        <p:nvSpPr>
          <p:cNvPr name="TextBox 10" id="10"/>
          <p:cNvSpPr txBox="true"/>
          <p:nvPr/>
        </p:nvSpPr>
        <p:spPr>
          <a:xfrm rot="0">
            <a:off x="9550646" y="3002409"/>
            <a:ext cx="7076685" cy="3129915"/>
          </a:xfrm>
          <a:prstGeom prst="rect">
            <a:avLst/>
          </a:prstGeom>
        </p:spPr>
        <p:txBody>
          <a:bodyPr anchor="t" rtlCol="false" tIns="0" lIns="0" bIns="0" rIns="0">
            <a:spAutoFit/>
          </a:bodyPr>
          <a:lstStyle/>
          <a:p>
            <a:pPr algn="l" marL="0" indent="0" lvl="0">
              <a:lnSpc>
                <a:spcPts val="2295"/>
              </a:lnSpc>
              <a:spcBef>
                <a:spcPct val="0"/>
              </a:spcBef>
            </a:pPr>
            <a:r>
              <a:rPr lang="en-US" b="true" sz="1700" spc="102">
                <a:solidFill>
                  <a:srgbClr val="000000"/>
                </a:solidFill>
                <a:latin typeface="Quicksand Semi-Bold"/>
                <a:ea typeface="Quicksand Semi-Bold"/>
                <a:cs typeface="Quicksand Semi-Bold"/>
                <a:sym typeface="Quicksand Semi-Bold"/>
              </a:rPr>
              <a:t>Auteur d’histoires policières, Subaru Mikazuki se distingu</a:t>
            </a:r>
            <a:r>
              <a:rPr lang="en-US" b="true" sz="1700" spc="102" u="none">
                <a:solidFill>
                  <a:srgbClr val="000000"/>
                </a:solidFill>
                <a:latin typeface="Quicksand Semi-Bold"/>
                <a:ea typeface="Quicksand Semi-Bold"/>
                <a:cs typeface="Quicksand Semi-Bold"/>
                <a:sym typeface="Quicksand Semi-Bold"/>
              </a:rPr>
              <a:t>e par sa nature introvertie et misanthrope. En effet, considérant les gens comme une source de nuisance dans son processus d’imagination et de création, il fait tout pour éviter de sortir de chez soi et d’avoir des contacts humains. </a:t>
            </a:r>
          </a:p>
          <a:p>
            <a:pPr algn="l" marL="0" indent="0" lvl="0">
              <a:lnSpc>
                <a:spcPts val="2295"/>
              </a:lnSpc>
              <a:spcBef>
                <a:spcPct val="0"/>
              </a:spcBef>
            </a:pPr>
          </a:p>
          <a:p>
            <a:pPr algn="l" marL="0" indent="0" lvl="0">
              <a:lnSpc>
                <a:spcPts val="2295"/>
              </a:lnSpc>
              <a:spcBef>
                <a:spcPct val="0"/>
              </a:spcBef>
            </a:pPr>
            <a:r>
              <a:rPr lang="en-US" b="true" sz="1700" spc="102" u="none">
                <a:solidFill>
                  <a:srgbClr val="000000"/>
                </a:solidFill>
                <a:latin typeface="Quicksand Semi-Bold"/>
                <a:ea typeface="Quicksand Semi-Bold"/>
                <a:cs typeface="Quicksand Semi-Bold"/>
                <a:sym typeface="Quicksand Semi-Bold"/>
              </a:rPr>
              <a:t>Un jour, il tombe sur un chat errant qui déclenche un éclair d’inspiration pour le nouveau roman qu’il doit écrire. Il décide alors de l’adopter et de l'appeler Haru. C’est en observant son comportement énigmatique qu’il développe petit à petit l’intrigue de son histoire.</a:t>
            </a:r>
          </a:p>
        </p:txBody>
      </p:sp>
      <p:sp>
        <p:nvSpPr>
          <p:cNvPr name="Freeform 11" id="11"/>
          <p:cNvSpPr/>
          <p:nvPr/>
        </p:nvSpPr>
        <p:spPr>
          <a:xfrm flipH="false" flipV="false" rot="0">
            <a:off x="7597483" y="6856693"/>
            <a:ext cx="4589010" cy="3212307"/>
          </a:xfrm>
          <a:custGeom>
            <a:avLst/>
            <a:gdLst/>
            <a:ahLst/>
            <a:cxnLst/>
            <a:rect r="r" b="b" t="t" l="l"/>
            <a:pathLst>
              <a:path h="3212307" w="4589010">
                <a:moveTo>
                  <a:pt x="0" y="0"/>
                </a:moveTo>
                <a:lnTo>
                  <a:pt x="4589010" y="0"/>
                </a:lnTo>
                <a:lnTo>
                  <a:pt x="4589010" y="3212307"/>
                </a:lnTo>
                <a:lnTo>
                  <a:pt x="0" y="3212307"/>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Tree>
  </p:cSld>
  <p:clrMapOvr>
    <a:masterClrMapping/>
  </p:clrMapOvr>
</p:sld>
</file>

<file path=ppt/slides/slide28.xml><?xml version="1.0" encoding="utf-8"?>
<p:sld xmlns:p="http://schemas.openxmlformats.org/presentationml/2006/main" xmlns:a="http://schemas.openxmlformats.org/drawingml/2006/main" xmlns:r="http://schemas.openxmlformats.org/officeDocument/2006/relationships">
  <p:cSld>
    <p:bg>
      <p:bgPr>
        <a:solidFill>
          <a:srgbClr val="F6A64A"/>
        </a:solidFill>
      </p:bgPr>
    </p:bg>
    <p:spTree>
      <p:nvGrpSpPr>
        <p:cNvPr id="1" name=""/>
        <p:cNvGrpSpPr/>
        <p:nvPr/>
      </p:nvGrpSpPr>
      <p:grpSpPr>
        <a:xfrm>
          <a:off x="0" y="0"/>
          <a:ext cx="0" cy="0"/>
          <a:chOff x="0" y="0"/>
          <a:chExt cx="0" cy="0"/>
        </a:xfrm>
      </p:grpSpPr>
      <p:grpSp>
        <p:nvGrpSpPr>
          <p:cNvPr name="Group 2" id="2"/>
          <p:cNvGrpSpPr/>
          <p:nvPr/>
        </p:nvGrpSpPr>
        <p:grpSpPr>
          <a:xfrm rot="0">
            <a:off x="821526" y="821621"/>
            <a:ext cx="16644948" cy="8643757"/>
            <a:chOff x="0" y="0"/>
            <a:chExt cx="6236922" cy="3238847"/>
          </a:xfrm>
        </p:grpSpPr>
        <p:sp>
          <p:nvSpPr>
            <p:cNvPr name="Freeform 3" id="3"/>
            <p:cNvSpPr/>
            <p:nvPr/>
          </p:nvSpPr>
          <p:spPr>
            <a:xfrm flipH="false" flipV="false" rot="0">
              <a:off x="0" y="0"/>
              <a:ext cx="6236922" cy="3238847"/>
            </a:xfrm>
            <a:custGeom>
              <a:avLst/>
              <a:gdLst/>
              <a:ahLst/>
              <a:cxnLst/>
              <a:rect r="r" b="b" t="t" l="l"/>
              <a:pathLst>
                <a:path h="3238847" w="6236922">
                  <a:moveTo>
                    <a:pt x="1395" y="0"/>
                  </a:moveTo>
                  <a:lnTo>
                    <a:pt x="6235527" y="0"/>
                  </a:lnTo>
                  <a:cubicBezTo>
                    <a:pt x="6236298" y="0"/>
                    <a:pt x="6236922" y="625"/>
                    <a:pt x="6236922" y="1395"/>
                  </a:cubicBezTo>
                  <a:lnTo>
                    <a:pt x="6236922" y="3237452"/>
                  </a:lnTo>
                  <a:cubicBezTo>
                    <a:pt x="6236922" y="3238222"/>
                    <a:pt x="6236298" y="3238847"/>
                    <a:pt x="6235527" y="3238847"/>
                  </a:cubicBezTo>
                  <a:lnTo>
                    <a:pt x="1395" y="3238847"/>
                  </a:lnTo>
                  <a:cubicBezTo>
                    <a:pt x="625" y="3238847"/>
                    <a:pt x="0" y="3238222"/>
                    <a:pt x="0" y="3237452"/>
                  </a:cubicBezTo>
                  <a:lnTo>
                    <a:pt x="0" y="1395"/>
                  </a:lnTo>
                  <a:cubicBezTo>
                    <a:pt x="0" y="625"/>
                    <a:pt x="625" y="0"/>
                    <a:pt x="1395" y="0"/>
                  </a:cubicBezTo>
                  <a:close/>
                </a:path>
              </a:pathLst>
            </a:custGeom>
            <a:solidFill>
              <a:srgbClr val="FFFFFF"/>
            </a:solidFill>
          </p:spPr>
        </p:sp>
        <p:sp>
          <p:nvSpPr>
            <p:cNvPr name="TextBox 4" id="4"/>
            <p:cNvSpPr txBox="true"/>
            <p:nvPr/>
          </p:nvSpPr>
          <p:spPr>
            <a:xfrm>
              <a:off x="0" y="-9525"/>
              <a:ext cx="6236922" cy="3248372"/>
            </a:xfrm>
            <a:prstGeom prst="rect">
              <a:avLst/>
            </a:prstGeom>
          </p:spPr>
          <p:txBody>
            <a:bodyPr anchor="ctr" rtlCol="false" tIns="19016" lIns="19016" bIns="19016" rIns="19016"/>
            <a:lstStyle/>
            <a:p>
              <a:pPr algn="ctr">
                <a:lnSpc>
                  <a:spcPts val="733"/>
                </a:lnSpc>
                <a:spcBef>
                  <a:spcPct val="0"/>
                </a:spcBef>
              </a:pPr>
            </a:p>
          </p:txBody>
        </p:sp>
      </p:grpSp>
      <p:sp>
        <p:nvSpPr>
          <p:cNvPr name="Freeform 5" id="5"/>
          <p:cNvSpPr/>
          <p:nvPr/>
        </p:nvSpPr>
        <p:spPr>
          <a:xfrm flipH="false" flipV="false" rot="0">
            <a:off x="-584258" y="-398379"/>
            <a:ext cx="2730008" cy="2671995"/>
          </a:xfrm>
          <a:custGeom>
            <a:avLst/>
            <a:gdLst/>
            <a:ahLst/>
            <a:cxnLst/>
            <a:rect r="r" b="b" t="t" l="l"/>
            <a:pathLst>
              <a:path h="2671995" w="2730008">
                <a:moveTo>
                  <a:pt x="0" y="0"/>
                </a:moveTo>
                <a:lnTo>
                  <a:pt x="2730008" y="0"/>
                </a:lnTo>
                <a:lnTo>
                  <a:pt x="2730008" y="2671995"/>
                </a:lnTo>
                <a:lnTo>
                  <a:pt x="0" y="267199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15749360" y="8678629"/>
            <a:ext cx="3019880" cy="2261135"/>
          </a:xfrm>
          <a:custGeom>
            <a:avLst/>
            <a:gdLst/>
            <a:ahLst/>
            <a:cxnLst/>
            <a:rect r="r" b="b" t="t" l="l"/>
            <a:pathLst>
              <a:path h="2261135" w="3019880">
                <a:moveTo>
                  <a:pt x="0" y="0"/>
                </a:moveTo>
                <a:lnTo>
                  <a:pt x="3019880" y="0"/>
                </a:lnTo>
                <a:lnTo>
                  <a:pt x="3019880" y="2261135"/>
                </a:lnTo>
                <a:lnTo>
                  <a:pt x="0" y="2261135"/>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326977" y="8231147"/>
            <a:ext cx="2215446" cy="2468463"/>
          </a:xfrm>
          <a:custGeom>
            <a:avLst/>
            <a:gdLst/>
            <a:ahLst/>
            <a:cxnLst/>
            <a:rect r="r" b="b" t="t" l="l"/>
            <a:pathLst>
              <a:path h="2468463" w="2215446">
                <a:moveTo>
                  <a:pt x="0" y="0"/>
                </a:moveTo>
                <a:lnTo>
                  <a:pt x="2215446" y="0"/>
                </a:lnTo>
                <a:lnTo>
                  <a:pt x="2215446" y="2468463"/>
                </a:lnTo>
                <a:lnTo>
                  <a:pt x="0" y="2468463"/>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p:cNvSpPr/>
          <p:nvPr/>
        </p:nvSpPr>
        <p:spPr>
          <a:xfrm flipH="false" flipV="false" rot="0">
            <a:off x="11028627" y="504428"/>
            <a:ext cx="6686951" cy="9278144"/>
          </a:xfrm>
          <a:custGeom>
            <a:avLst/>
            <a:gdLst/>
            <a:ahLst/>
            <a:cxnLst/>
            <a:rect r="r" b="b" t="t" l="l"/>
            <a:pathLst>
              <a:path h="9278144" w="6686951">
                <a:moveTo>
                  <a:pt x="0" y="0"/>
                </a:moveTo>
                <a:lnTo>
                  <a:pt x="6686950" y="0"/>
                </a:lnTo>
                <a:lnTo>
                  <a:pt x="6686950" y="9278144"/>
                </a:lnTo>
                <a:lnTo>
                  <a:pt x="0" y="9278144"/>
                </a:lnTo>
                <a:lnTo>
                  <a:pt x="0" y="0"/>
                </a:lnTo>
                <a:close/>
              </a:path>
            </a:pathLst>
          </a:custGeom>
          <a:blipFill>
            <a:blip r:embed="rId8"/>
            <a:stretch>
              <a:fillRect l="0" t="0" r="0" b="0"/>
            </a:stretch>
          </a:blipFill>
        </p:spPr>
      </p:sp>
      <p:sp>
        <p:nvSpPr>
          <p:cNvPr name="TextBox 9" id="9"/>
          <p:cNvSpPr txBox="true"/>
          <p:nvPr/>
        </p:nvSpPr>
        <p:spPr>
          <a:xfrm rot="0">
            <a:off x="1504950" y="4472411"/>
            <a:ext cx="7076685" cy="1956435"/>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Semi-Bold"/>
                <a:ea typeface="Quicksand Semi-Bold"/>
                <a:cs typeface="Quicksand Semi-Bold"/>
                <a:sym typeface="Quicksand Semi-Bold"/>
              </a:rPr>
              <a:t>G</a:t>
            </a:r>
            <a:r>
              <a:rPr lang="en-US" b="true" sz="2299" spc="137" u="none">
                <a:solidFill>
                  <a:srgbClr val="000000"/>
                </a:solidFill>
                <a:latin typeface="Quicksand Semi-Bold"/>
                <a:ea typeface="Quicksand Semi-Bold"/>
                <a:cs typeface="Quicksand Semi-Bold"/>
                <a:sym typeface="Quicksand Semi-Bold"/>
              </a:rPr>
              <a:t>enre</a:t>
            </a:r>
            <a:r>
              <a:rPr lang="en-US" b="true" sz="2299" spc="137" u="none">
                <a:solidFill>
                  <a:srgbClr val="000000"/>
                </a:solidFill>
                <a:latin typeface="Quicksand Bold"/>
                <a:ea typeface="Quicksand Bold"/>
                <a:cs typeface="Quicksand Bold"/>
                <a:sym typeface="Quicksand Bold"/>
              </a:rPr>
              <a:t> </a:t>
            </a:r>
            <a:r>
              <a:rPr lang="en-US" b="true" sz="2299" spc="137">
                <a:solidFill>
                  <a:srgbClr val="000000"/>
                </a:solidFill>
                <a:latin typeface="Quicksand Bold"/>
                <a:ea typeface="Quicksand Bold"/>
                <a:cs typeface="Quicksand Bold"/>
                <a:sym typeface="Quicksand Bold"/>
              </a:rPr>
              <a:t>: Shonen</a:t>
            </a:r>
          </a:p>
          <a:p>
            <a:pPr algn="l" marL="0" indent="0" lvl="0">
              <a:lnSpc>
                <a:spcPts val="3104"/>
              </a:lnSpc>
              <a:spcBef>
                <a:spcPct val="0"/>
              </a:spcBef>
            </a:pPr>
          </a:p>
          <a:p>
            <a:pPr algn="l" marL="0" indent="0" lvl="0">
              <a:lnSpc>
                <a:spcPts val="3104"/>
              </a:lnSpc>
              <a:spcBef>
                <a:spcPct val="0"/>
              </a:spcBef>
            </a:pPr>
            <a:r>
              <a:rPr lang="en-US" b="true" sz="2299" spc="137" u="none">
                <a:solidFill>
                  <a:srgbClr val="000000"/>
                </a:solidFill>
                <a:latin typeface="Quicksand Semi-Bold"/>
                <a:ea typeface="Quicksand Semi-Bold"/>
                <a:cs typeface="Quicksand Semi-Bold"/>
                <a:sym typeface="Quicksand Semi-Bold"/>
              </a:rPr>
              <a:t>Série en cours (5 tomes)</a:t>
            </a:r>
          </a:p>
          <a:p>
            <a:pPr algn="l" marL="0" indent="0" lvl="0">
              <a:lnSpc>
                <a:spcPts val="3104"/>
              </a:lnSpc>
              <a:spcBef>
                <a:spcPct val="0"/>
              </a:spcBef>
            </a:pPr>
          </a:p>
          <a:p>
            <a:pPr algn="l" marL="0" indent="0" lvl="0">
              <a:lnSpc>
                <a:spcPts val="3104"/>
              </a:lnSpc>
              <a:spcBef>
                <a:spcPct val="0"/>
              </a:spcBef>
            </a:pPr>
          </a:p>
        </p:txBody>
      </p:sp>
      <p:sp>
        <p:nvSpPr>
          <p:cNvPr name="TextBox 10" id="10"/>
          <p:cNvSpPr txBox="true"/>
          <p:nvPr/>
        </p:nvSpPr>
        <p:spPr>
          <a:xfrm rot="0">
            <a:off x="1504950" y="6034511"/>
            <a:ext cx="7076685" cy="784860"/>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Bold"/>
                <a:ea typeface="Quicksand Bold"/>
                <a:cs typeface="Quicksand Bold"/>
                <a:sym typeface="Quicksand Bold"/>
              </a:rPr>
              <a:t>Mots clés : Aventure, magie, créatures fantastiques</a:t>
            </a:r>
          </a:p>
        </p:txBody>
      </p:sp>
      <p:sp>
        <p:nvSpPr>
          <p:cNvPr name="Freeform 11" id="11"/>
          <p:cNvSpPr/>
          <p:nvPr/>
        </p:nvSpPr>
        <p:spPr>
          <a:xfrm flipH="false" flipV="false" rot="0">
            <a:off x="7307571" y="4338964"/>
            <a:ext cx="3672857" cy="6177588"/>
          </a:xfrm>
          <a:custGeom>
            <a:avLst/>
            <a:gdLst/>
            <a:ahLst/>
            <a:cxnLst/>
            <a:rect r="r" b="b" t="t" l="l"/>
            <a:pathLst>
              <a:path h="6177588" w="3672857">
                <a:moveTo>
                  <a:pt x="0" y="0"/>
                </a:moveTo>
                <a:lnTo>
                  <a:pt x="3672858" y="0"/>
                </a:lnTo>
                <a:lnTo>
                  <a:pt x="3672858" y="6177589"/>
                </a:lnTo>
                <a:lnTo>
                  <a:pt x="0" y="6177589"/>
                </a:lnTo>
                <a:lnTo>
                  <a:pt x="0" y="0"/>
                </a:lnTo>
                <a:close/>
              </a:path>
            </a:pathLst>
          </a:custGeom>
          <a:blipFill>
            <a:blip r:embed="rId9"/>
            <a:stretch>
              <a:fillRect l="0" t="0" r="0" b="0"/>
            </a:stretch>
          </a:blipFill>
        </p:spPr>
      </p:sp>
      <p:sp>
        <p:nvSpPr>
          <p:cNvPr name="Freeform 12" id="12"/>
          <p:cNvSpPr/>
          <p:nvPr/>
        </p:nvSpPr>
        <p:spPr>
          <a:xfrm flipH="false" flipV="false" rot="7098838">
            <a:off x="7717516" y="-630613"/>
            <a:ext cx="2510089" cy="3318627"/>
          </a:xfrm>
          <a:custGeom>
            <a:avLst/>
            <a:gdLst/>
            <a:ahLst/>
            <a:cxnLst/>
            <a:rect r="r" b="b" t="t" l="l"/>
            <a:pathLst>
              <a:path h="3318627" w="2510089">
                <a:moveTo>
                  <a:pt x="0" y="0"/>
                </a:moveTo>
                <a:lnTo>
                  <a:pt x="2510088" y="0"/>
                </a:lnTo>
                <a:lnTo>
                  <a:pt x="2510088" y="3318626"/>
                </a:lnTo>
                <a:lnTo>
                  <a:pt x="0" y="3318626"/>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TextBox 13" id="13"/>
          <p:cNvSpPr txBox="true"/>
          <p:nvPr/>
        </p:nvSpPr>
        <p:spPr>
          <a:xfrm rot="0">
            <a:off x="1504950" y="2345116"/>
            <a:ext cx="9112281" cy="2887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Luca : Vétérinaire Draconique</a:t>
            </a:r>
          </a:p>
          <a:p>
            <a:pPr algn="l">
              <a:lnSpc>
                <a:spcPts val="7560"/>
              </a:lnSpc>
            </a:pPr>
          </a:p>
        </p:txBody>
      </p:sp>
    </p:spTree>
  </p:cSld>
  <p:clrMapOvr>
    <a:masterClrMapping/>
  </p:clrMapOvr>
</p:sld>
</file>

<file path=ppt/slides/slide29.xml><?xml version="1.0" encoding="utf-8"?>
<p:sld xmlns:p="http://schemas.openxmlformats.org/presentationml/2006/main" xmlns:a="http://schemas.openxmlformats.org/drawingml/2006/main" xmlns:r="http://schemas.openxmlformats.org/officeDocument/2006/relationships">
  <p:cSld>
    <p:bg>
      <p:bgPr>
        <a:solidFill>
          <a:srgbClr val="EDECED"/>
        </a:solidFill>
      </p:bgPr>
    </p:bg>
    <p:spTree>
      <p:nvGrpSpPr>
        <p:cNvPr id="1" name=""/>
        <p:cNvGrpSpPr/>
        <p:nvPr/>
      </p:nvGrpSpPr>
      <p:grpSpPr>
        <a:xfrm>
          <a:off x="0" y="0"/>
          <a:ext cx="0" cy="0"/>
          <a:chOff x="0" y="0"/>
          <a:chExt cx="0" cy="0"/>
        </a:xfrm>
      </p:grpSpPr>
      <p:sp>
        <p:nvSpPr>
          <p:cNvPr name="Freeform 2" id="2"/>
          <p:cNvSpPr/>
          <p:nvPr/>
        </p:nvSpPr>
        <p:spPr>
          <a:xfrm flipH="true" flipV="false" rot="0">
            <a:off x="15276340" y="8594837"/>
            <a:ext cx="2221424" cy="2575564"/>
          </a:xfrm>
          <a:custGeom>
            <a:avLst/>
            <a:gdLst/>
            <a:ahLst/>
            <a:cxnLst/>
            <a:rect r="r" b="b" t="t" l="l"/>
            <a:pathLst>
              <a:path h="2575564" w="2221424">
                <a:moveTo>
                  <a:pt x="2221424" y="0"/>
                </a:moveTo>
                <a:lnTo>
                  <a:pt x="0" y="0"/>
                </a:lnTo>
                <a:lnTo>
                  <a:pt x="0" y="2575565"/>
                </a:lnTo>
                <a:lnTo>
                  <a:pt x="2221424" y="2575565"/>
                </a:lnTo>
                <a:lnTo>
                  <a:pt x="2221424"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3217916" y="3525661"/>
            <a:ext cx="4577010" cy="6356958"/>
          </a:xfrm>
          <a:custGeom>
            <a:avLst/>
            <a:gdLst/>
            <a:ahLst/>
            <a:cxnLst/>
            <a:rect r="r" b="b" t="t" l="l"/>
            <a:pathLst>
              <a:path h="6356958" w="4577010">
                <a:moveTo>
                  <a:pt x="0" y="0"/>
                </a:moveTo>
                <a:lnTo>
                  <a:pt x="4577010" y="0"/>
                </a:lnTo>
                <a:lnTo>
                  <a:pt x="4577010" y="6356958"/>
                </a:lnTo>
                <a:lnTo>
                  <a:pt x="0" y="6356958"/>
                </a:lnTo>
                <a:lnTo>
                  <a:pt x="0" y="0"/>
                </a:lnTo>
                <a:close/>
              </a:path>
            </a:pathLst>
          </a:custGeom>
          <a:blipFill>
            <a:blip r:embed="rId4"/>
            <a:stretch>
              <a:fillRect l="0" t="0" r="0" b="0"/>
            </a:stretch>
          </a:blipFill>
        </p:spPr>
      </p:sp>
      <p:sp>
        <p:nvSpPr>
          <p:cNvPr name="Freeform 4" id="4"/>
          <p:cNvSpPr/>
          <p:nvPr/>
        </p:nvSpPr>
        <p:spPr>
          <a:xfrm flipH="false" flipV="false" rot="0">
            <a:off x="11618740" y="1028700"/>
            <a:ext cx="7315200" cy="1795549"/>
          </a:xfrm>
          <a:custGeom>
            <a:avLst/>
            <a:gdLst/>
            <a:ahLst/>
            <a:cxnLst/>
            <a:rect r="r" b="b" t="t" l="l"/>
            <a:pathLst>
              <a:path h="1795549" w="7315200">
                <a:moveTo>
                  <a:pt x="0" y="0"/>
                </a:moveTo>
                <a:lnTo>
                  <a:pt x="7315200" y="0"/>
                </a:lnTo>
                <a:lnTo>
                  <a:pt x="7315200" y="1795549"/>
                </a:lnTo>
                <a:lnTo>
                  <a:pt x="0" y="1795549"/>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5" id="5"/>
          <p:cNvSpPr/>
          <p:nvPr/>
        </p:nvSpPr>
        <p:spPr>
          <a:xfrm flipH="false" flipV="false" rot="0">
            <a:off x="8527991" y="508915"/>
            <a:ext cx="4689925" cy="6195226"/>
          </a:xfrm>
          <a:custGeom>
            <a:avLst/>
            <a:gdLst/>
            <a:ahLst/>
            <a:cxnLst/>
            <a:rect r="r" b="b" t="t" l="l"/>
            <a:pathLst>
              <a:path h="6195226" w="4689925">
                <a:moveTo>
                  <a:pt x="0" y="0"/>
                </a:moveTo>
                <a:lnTo>
                  <a:pt x="4689925" y="0"/>
                </a:lnTo>
                <a:lnTo>
                  <a:pt x="4689925" y="6195225"/>
                </a:lnTo>
                <a:lnTo>
                  <a:pt x="0" y="6195225"/>
                </a:lnTo>
                <a:lnTo>
                  <a:pt x="0" y="0"/>
                </a:lnTo>
                <a:close/>
              </a:path>
            </a:pathLst>
          </a:custGeom>
          <a:blipFill>
            <a:blip r:embed="rId7"/>
            <a:stretch>
              <a:fillRect l="0" t="0" r="0" b="0"/>
            </a:stretch>
          </a:blipFill>
        </p:spPr>
      </p:sp>
      <p:sp>
        <p:nvSpPr>
          <p:cNvPr name="Freeform 6" id="6"/>
          <p:cNvSpPr/>
          <p:nvPr/>
        </p:nvSpPr>
        <p:spPr>
          <a:xfrm flipH="false" flipV="false" rot="0">
            <a:off x="4459861" y="6172200"/>
            <a:ext cx="6413092" cy="4114800"/>
          </a:xfrm>
          <a:custGeom>
            <a:avLst/>
            <a:gdLst/>
            <a:ahLst/>
            <a:cxnLst/>
            <a:rect r="r" b="b" t="t" l="l"/>
            <a:pathLst>
              <a:path h="4114800" w="6413092">
                <a:moveTo>
                  <a:pt x="0" y="0"/>
                </a:moveTo>
                <a:lnTo>
                  <a:pt x="6413093" y="0"/>
                </a:lnTo>
                <a:lnTo>
                  <a:pt x="6413093"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7" id="7"/>
          <p:cNvSpPr/>
          <p:nvPr/>
        </p:nvSpPr>
        <p:spPr>
          <a:xfrm flipH="false" flipV="false" rot="-6014327">
            <a:off x="2088465" y="7386802"/>
            <a:ext cx="3021239" cy="1713866"/>
          </a:xfrm>
          <a:custGeom>
            <a:avLst/>
            <a:gdLst/>
            <a:ahLst/>
            <a:cxnLst/>
            <a:rect r="r" b="b" t="t" l="l"/>
            <a:pathLst>
              <a:path h="1713866" w="3021239">
                <a:moveTo>
                  <a:pt x="0" y="0"/>
                </a:moveTo>
                <a:lnTo>
                  <a:pt x="3021239" y="0"/>
                </a:lnTo>
                <a:lnTo>
                  <a:pt x="3021239" y="1713866"/>
                </a:lnTo>
                <a:lnTo>
                  <a:pt x="0" y="1713866"/>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8" id="8"/>
          <p:cNvSpPr/>
          <p:nvPr/>
        </p:nvSpPr>
        <p:spPr>
          <a:xfrm flipH="false" flipV="false" rot="0">
            <a:off x="460582" y="6302352"/>
            <a:ext cx="2354010" cy="2955948"/>
          </a:xfrm>
          <a:custGeom>
            <a:avLst/>
            <a:gdLst/>
            <a:ahLst/>
            <a:cxnLst/>
            <a:rect r="r" b="b" t="t" l="l"/>
            <a:pathLst>
              <a:path h="2955948" w="2354010">
                <a:moveTo>
                  <a:pt x="0" y="0"/>
                </a:moveTo>
                <a:lnTo>
                  <a:pt x="2354009" y="0"/>
                </a:lnTo>
                <a:lnTo>
                  <a:pt x="2354009" y="2955948"/>
                </a:lnTo>
                <a:lnTo>
                  <a:pt x="0" y="2955948"/>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TextBox 9" id="9"/>
          <p:cNvSpPr txBox="true"/>
          <p:nvPr/>
        </p:nvSpPr>
        <p:spPr>
          <a:xfrm rot="0">
            <a:off x="240869" y="2585085"/>
            <a:ext cx="7076685" cy="2558415"/>
          </a:xfrm>
          <a:prstGeom prst="rect">
            <a:avLst/>
          </a:prstGeom>
        </p:spPr>
        <p:txBody>
          <a:bodyPr anchor="t" rtlCol="false" tIns="0" lIns="0" bIns="0" rIns="0">
            <a:spAutoFit/>
          </a:bodyPr>
          <a:lstStyle/>
          <a:p>
            <a:pPr algn="l" marL="0" indent="0" lvl="0">
              <a:lnSpc>
                <a:spcPts val="2295"/>
              </a:lnSpc>
              <a:spcBef>
                <a:spcPct val="0"/>
              </a:spcBef>
            </a:pPr>
            <a:r>
              <a:rPr lang="en-US" b="true" sz="1700" spc="102" u="none">
                <a:solidFill>
                  <a:srgbClr val="000000"/>
                </a:solidFill>
                <a:latin typeface="Quicksand Semi-Bold"/>
                <a:ea typeface="Quicksand Semi-Bold"/>
                <a:cs typeface="Quicksand Semi-Bold"/>
                <a:sym typeface="Quicksand Semi-Bold"/>
              </a:rPr>
              <a:t>Les vétérinaires draconiques soignent des créatures de formes extrêmement diverses appelées “dragons”. Luca rêve de pratiquer ce métier afin de suivre les traces de son père, qui était vétérinaire draconique des armées. Avec l'aide de Chloé et de Gilla, ses camarades de promotion à l'institut supérieur des sciences draconiques de Kogniel, où elles sont formées pour devenir vétérinaires, Luca soigne les dragons qui souffrent avec tant de passion qu'elle se dispute parfois avec son entourage ! </a:t>
            </a:r>
          </a:p>
        </p:txBody>
      </p:sp>
      <p:sp>
        <p:nvSpPr>
          <p:cNvPr name="TextBox 10" id="10"/>
          <p:cNvSpPr txBox="true"/>
          <p:nvPr/>
        </p:nvSpPr>
        <p:spPr>
          <a:xfrm rot="0">
            <a:off x="240869" y="476458"/>
            <a:ext cx="7708654" cy="982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Synopsis</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bg>
      <p:bgPr>
        <a:solidFill>
          <a:srgbClr val="EDECED"/>
        </a:solidFill>
      </p:bgPr>
    </p:bg>
    <p:spTree>
      <p:nvGrpSpPr>
        <p:cNvPr id="1" name=""/>
        <p:cNvGrpSpPr/>
        <p:nvPr/>
      </p:nvGrpSpPr>
      <p:grpSpPr>
        <a:xfrm>
          <a:off x="0" y="0"/>
          <a:ext cx="0" cy="0"/>
          <a:chOff x="0" y="0"/>
          <a:chExt cx="0" cy="0"/>
        </a:xfrm>
      </p:grpSpPr>
      <p:sp>
        <p:nvSpPr>
          <p:cNvPr name="TextBox 2" id="2"/>
          <p:cNvSpPr txBox="true"/>
          <p:nvPr/>
        </p:nvSpPr>
        <p:spPr>
          <a:xfrm rot="0">
            <a:off x="9550646" y="2349816"/>
            <a:ext cx="7708654" cy="982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Synopsis</a:t>
            </a:r>
          </a:p>
        </p:txBody>
      </p:sp>
      <p:sp>
        <p:nvSpPr>
          <p:cNvPr name="Freeform 3" id="3"/>
          <p:cNvSpPr/>
          <p:nvPr/>
        </p:nvSpPr>
        <p:spPr>
          <a:xfrm flipH="false" flipV="false" rot="0">
            <a:off x="15749360" y="8678629"/>
            <a:ext cx="3019880" cy="2261135"/>
          </a:xfrm>
          <a:custGeom>
            <a:avLst/>
            <a:gdLst/>
            <a:ahLst/>
            <a:cxnLst/>
            <a:rect r="r" b="b" t="t" l="l"/>
            <a:pathLst>
              <a:path h="2261135" w="3019880">
                <a:moveTo>
                  <a:pt x="0" y="0"/>
                </a:moveTo>
                <a:lnTo>
                  <a:pt x="3019880" y="0"/>
                </a:lnTo>
                <a:lnTo>
                  <a:pt x="3019880" y="2261135"/>
                </a:lnTo>
                <a:lnTo>
                  <a:pt x="0" y="226113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2027954">
            <a:off x="16252068" y="-6239"/>
            <a:ext cx="2491392" cy="2513384"/>
          </a:xfrm>
          <a:custGeom>
            <a:avLst/>
            <a:gdLst/>
            <a:ahLst/>
            <a:cxnLst/>
            <a:rect r="r" b="b" t="t" l="l"/>
            <a:pathLst>
              <a:path h="2513384" w="2491392">
                <a:moveTo>
                  <a:pt x="0" y="0"/>
                </a:moveTo>
                <a:lnTo>
                  <a:pt x="2491392" y="0"/>
                </a:lnTo>
                <a:lnTo>
                  <a:pt x="2491392" y="2513384"/>
                </a:lnTo>
                <a:lnTo>
                  <a:pt x="0" y="251338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5" id="5"/>
          <p:cNvSpPr/>
          <p:nvPr/>
        </p:nvSpPr>
        <p:spPr>
          <a:xfrm flipH="true" flipV="false" rot="0">
            <a:off x="431778" y="8999218"/>
            <a:ext cx="2221424" cy="2575564"/>
          </a:xfrm>
          <a:custGeom>
            <a:avLst/>
            <a:gdLst/>
            <a:ahLst/>
            <a:cxnLst/>
            <a:rect r="r" b="b" t="t" l="l"/>
            <a:pathLst>
              <a:path h="2575564" w="2221424">
                <a:moveTo>
                  <a:pt x="2221424" y="0"/>
                </a:moveTo>
                <a:lnTo>
                  <a:pt x="0" y="0"/>
                </a:lnTo>
                <a:lnTo>
                  <a:pt x="0" y="2575564"/>
                </a:lnTo>
                <a:lnTo>
                  <a:pt x="2221424" y="2575564"/>
                </a:lnTo>
                <a:lnTo>
                  <a:pt x="2221424"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550486" y="-486809"/>
            <a:ext cx="3158372" cy="3150476"/>
          </a:xfrm>
          <a:custGeom>
            <a:avLst/>
            <a:gdLst/>
            <a:ahLst/>
            <a:cxnLst/>
            <a:rect r="r" b="b" t="t" l="l"/>
            <a:pathLst>
              <a:path h="3150476" w="3158372">
                <a:moveTo>
                  <a:pt x="0" y="0"/>
                </a:moveTo>
                <a:lnTo>
                  <a:pt x="3158372" y="0"/>
                </a:lnTo>
                <a:lnTo>
                  <a:pt x="3158372" y="3150476"/>
                </a:lnTo>
                <a:lnTo>
                  <a:pt x="0" y="3150476"/>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7" id="7"/>
          <p:cNvSpPr/>
          <p:nvPr/>
        </p:nvSpPr>
        <p:spPr>
          <a:xfrm flipH="false" flipV="false" rot="0">
            <a:off x="12061869" y="8999218"/>
            <a:ext cx="3211541" cy="3285464"/>
          </a:xfrm>
          <a:custGeom>
            <a:avLst/>
            <a:gdLst/>
            <a:ahLst/>
            <a:cxnLst/>
            <a:rect r="r" b="b" t="t" l="l"/>
            <a:pathLst>
              <a:path h="3285464" w="3211541">
                <a:moveTo>
                  <a:pt x="0" y="0"/>
                </a:moveTo>
                <a:lnTo>
                  <a:pt x="3211541" y="0"/>
                </a:lnTo>
                <a:lnTo>
                  <a:pt x="3211541" y="3285464"/>
                </a:lnTo>
                <a:lnTo>
                  <a:pt x="0" y="3285464"/>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8" id="8"/>
          <p:cNvSpPr/>
          <p:nvPr/>
        </p:nvSpPr>
        <p:spPr>
          <a:xfrm flipH="false" flipV="false" rot="0">
            <a:off x="431778" y="502964"/>
            <a:ext cx="4630334" cy="6867021"/>
          </a:xfrm>
          <a:custGeom>
            <a:avLst/>
            <a:gdLst/>
            <a:ahLst/>
            <a:cxnLst/>
            <a:rect r="r" b="b" t="t" l="l"/>
            <a:pathLst>
              <a:path h="6867021" w="4630334">
                <a:moveTo>
                  <a:pt x="0" y="0"/>
                </a:moveTo>
                <a:lnTo>
                  <a:pt x="4630335" y="0"/>
                </a:lnTo>
                <a:lnTo>
                  <a:pt x="4630335" y="6867021"/>
                </a:lnTo>
                <a:lnTo>
                  <a:pt x="0" y="6867021"/>
                </a:lnTo>
                <a:lnTo>
                  <a:pt x="0" y="0"/>
                </a:lnTo>
                <a:close/>
              </a:path>
            </a:pathLst>
          </a:custGeom>
          <a:blipFill>
            <a:blip r:embed="rId12"/>
            <a:stretch>
              <a:fillRect l="0" t="0" r="0" b="0"/>
            </a:stretch>
          </a:blipFill>
        </p:spPr>
      </p:sp>
      <p:sp>
        <p:nvSpPr>
          <p:cNvPr name="Freeform 9" id="9"/>
          <p:cNvSpPr/>
          <p:nvPr/>
        </p:nvSpPr>
        <p:spPr>
          <a:xfrm flipH="false" flipV="false" rot="0">
            <a:off x="5062113" y="3332799"/>
            <a:ext cx="4052561" cy="6356958"/>
          </a:xfrm>
          <a:custGeom>
            <a:avLst/>
            <a:gdLst/>
            <a:ahLst/>
            <a:cxnLst/>
            <a:rect r="r" b="b" t="t" l="l"/>
            <a:pathLst>
              <a:path h="6356958" w="4052561">
                <a:moveTo>
                  <a:pt x="0" y="0"/>
                </a:moveTo>
                <a:lnTo>
                  <a:pt x="4052560" y="0"/>
                </a:lnTo>
                <a:lnTo>
                  <a:pt x="4052560" y="6356958"/>
                </a:lnTo>
                <a:lnTo>
                  <a:pt x="0" y="6356958"/>
                </a:lnTo>
                <a:lnTo>
                  <a:pt x="0" y="0"/>
                </a:lnTo>
                <a:close/>
              </a:path>
            </a:pathLst>
          </a:custGeom>
          <a:blipFill>
            <a:blip r:embed="rId13"/>
            <a:stretch>
              <a:fillRect l="0" t="0" r="0" b="0"/>
            </a:stretch>
          </a:blipFill>
        </p:spPr>
      </p:sp>
      <p:sp>
        <p:nvSpPr>
          <p:cNvPr name="Freeform 10" id="10"/>
          <p:cNvSpPr/>
          <p:nvPr/>
        </p:nvSpPr>
        <p:spPr>
          <a:xfrm flipH="false" flipV="false" rot="0">
            <a:off x="6016650" y="173829"/>
            <a:ext cx="4252653" cy="2813886"/>
          </a:xfrm>
          <a:custGeom>
            <a:avLst/>
            <a:gdLst/>
            <a:ahLst/>
            <a:cxnLst/>
            <a:rect r="r" b="b" t="t" l="l"/>
            <a:pathLst>
              <a:path h="2813886" w="4252653">
                <a:moveTo>
                  <a:pt x="0" y="0"/>
                </a:moveTo>
                <a:lnTo>
                  <a:pt x="4252653" y="0"/>
                </a:lnTo>
                <a:lnTo>
                  <a:pt x="4252653" y="2813886"/>
                </a:lnTo>
                <a:lnTo>
                  <a:pt x="0" y="2813886"/>
                </a:lnTo>
                <a:lnTo>
                  <a:pt x="0" y="0"/>
                </a:lnTo>
                <a:close/>
              </a:path>
            </a:pathLst>
          </a:custGeom>
          <a:blipFill>
            <a:blip r:embed="rId14">
              <a:extLst>
                <a:ext uri="{96DAC541-7B7A-43D3-8B79-37D633B846F1}">
                  <asvg:svgBlip xmlns:asvg="http://schemas.microsoft.com/office/drawing/2016/SVG/main" r:embed="rId15"/>
                </a:ext>
              </a:extLst>
            </a:blip>
            <a:stretch>
              <a:fillRect l="0" t="0" r="0" b="0"/>
            </a:stretch>
          </a:blipFill>
        </p:spPr>
      </p:sp>
      <p:sp>
        <p:nvSpPr>
          <p:cNvPr name="TextBox 11" id="11"/>
          <p:cNvSpPr txBox="true"/>
          <p:nvPr/>
        </p:nvSpPr>
        <p:spPr>
          <a:xfrm rot="0">
            <a:off x="9550646" y="3448526"/>
            <a:ext cx="7076685" cy="5415915"/>
          </a:xfrm>
          <a:prstGeom prst="rect">
            <a:avLst/>
          </a:prstGeom>
        </p:spPr>
        <p:txBody>
          <a:bodyPr anchor="t" rtlCol="false" tIns="0" lIns="0" bIns="0" rIns="0">
            <a:spAutoFit/>
          </a:bodyPr>
          <a:lstStyle/>
          <a:p>
            <a:pPr algn="l" marL="0" indent="0" lvl="0">
              <a:lnSpc>
                <a:spcPts val="2295"/>
              </a:lnSpc>
              <a:spcBef>
                <a:spcPct val="0"/>
              </a:spcBef>
            </a:pPr>
            <a:r>
              <a:rPr lang="en-US" b="true" sz="1700" spc="102">
                <a:solidFill>
                  <a:srgbClr val="000000"/>
                </a:solidFill>
                <a:latin typeface="Quicksand Semi-Bold"/>
                <a:ea typeface="Quicksand Semi-Bold"/>
                <a:cs typeface="Quicksand Semi-Bold"/>
                <a:sym typeface="Quicksand Semi-Bold"/>
              </a:rPr>
              <a:t>Yuki Cross et Zero Kiryu sont tout les deux élèves a l'</a:t>
            </a:r>
            <a:r>
              <a:rPr lang="en-US" b="true" sz="1700" spc="102" u="none">
                <a:solidFill>
                  <a:srgbClr val="000000"/>
                </a:solidFill>
                <a:latin typeface="Quicksand Semi-Bold"/>
                <a:ea typeface="Quicksand Semi-Bold"/>
                <a:cs typeface="Quicksand Semi-Bold"/>
                <a:sym typeface="Quicksand Semi-Bold"/>
              </a:rPr>
              <a:t>Academie Cross, qui abrite secrètement en son enceinte des étudiants humains et... des vampires. Yuki et Zero sont les seuls élèves au courant de ce secret, et en tant que chargés de discipline, ils doivent s'assurer que la cohabitation reste pacifique et que, pour leur sécurité, aucun élève humain ne se promène la nuit..</a:t>
            </a:r>
          </a:p>
          <a:p>
            <a:pPr algn="l" marL="0" indent="0" lvl="0">
              <a:lnSpc>
                <a:spcPts val="2295"/>
              </a:lnSpc>
              <a:spcBef>
                <a:spcPct val="0"/>
              </a:spcBef>
            </a:pPr>
          </a:p>
          <a:p>
            <a:pPr algn="l" marL="0" indent="0" lvl="0">
              <a:lnSpc>
                <a:spcPts val="2295"/>
              </a:lnSpc>
              <a:spcBef>
                <a:spcPct val="0"/>
              </a:spcBef>
            </a:pPr>
            <a:r>
              <a:rPr lang="en-US" b="true" sz="1700" spc="102" u="none">
                <a:solidFill>
                  <a:srgbClr val="000000"/>
                </a:solidFill>
                <a:latin typeface="Quicksand Semi-Bold"/>
                <a:ea typeface="Quicksand Semi-Bold"/>
                <a:cs typeface="Quicksand Semi-Bold"/>
                <a:sym typeface="Quicksand Semi-Bold"/>
              </a:rPr>
              <a:t>Mais Zero, dont les parents hunters ont été tués par un vampire ne rêve que d'une chose, se débarrasser d'eux. Quant à Yuki, fille adoptive du directeur de l'Academie, elle partage le rêve de son père et espère voir un jour un monde où humains et vampires cohabiterons sans peine. Ses sentiments pour le noble Kaname Kuran, vampire de sang pur qui l'a sauvée quand elle était enfant, la détermine encore plus a aller jusqu'au bout.</a:t>
            </a:r>
          </a:p>
          <a:p>
            <a:pPr algn="l" marL="0" indent="0" lvl="0">
              <a:lnSpc>
                <a:spcPts val="2295"/>
              </a:lnSpc>
              <a:spcBef>
                <a:spcPct val="0"/>
              </a:spcBef>
            </a:pPr>
          </a:p>
          <a:p>
            <a:pPr algn="l" marL="0" indent="0" lvl="0">
              <a:lnSpc>
                <a:spcPts val="2295"/>
              </a:lnSpc>
              <a:spcBef>
                <a:spcPct val="0"/>
              </a:spcBef>
            </a:pPr>
            <a:r>
              <a:rPr lang="en-US" b="true" sz="1700" spc="102" u="none">
                <a:solidFill>
                  <a:srgbClr val="000000"/>
                </a:solidFill>
                <a:latin typeface="Quicksand Semi-Bold"/>
                <a:ea typeface="Quicksand Semi-Bold"/>
                <a:cs typeface="Quicksand Semi-Bold"/>
                <a:sym typeface="Quicksand Semi-Bold"/>
              </a:rPr>
              <a:t>Mais bon nombre de choses se dresserons sur son chemin, à commencer par ce auquel elle s'attendait le moins...</a:t>
            </a:r>
          </a:p>
        </p:txBody>
      </p:sp>
    </p:spTree>
  </p:cSld>
  <p:clrMapOvr>
    <a:masterClrMapping/>
  </p:clrMapOvr>
</p:sld>
</file>

<file path=ppt/slides/slide30.xml><?xml version="1.0" encoding="utf-8"?>
<p:sld xmlns:p="http://schemas.openxmlformats.org/presentationml/2006/main" xmlns:a="http://schemas.openxmlformats.org/drawingml/2006/main" xmlns:r="http://schemas.openxmlformats.org/officeDocument/2006/relationships">
  <p:cSld>
    <p:bg>
      <p:bgPr>
        <a:solidFill>
          <a:srgbClr val="F6A64A"/>
        </a:solidFill>
      </p:bgPr>
    </p:bg>
    <p:spTree>
      <p:nvGrpSpPr>
        <p:cNvPr id="1" name=""/>
        <p:cNvGrpSpPr/>
        <p:nvPr/>
      </p:nvGrpSpPr>
      <p:grpSpPr>
        <a:xfrm>
          <a:off x="0" y="0"/>
          <a:ext cx="0" cy="0"/>
          <a:chOff x="0" y="0"/>
          <a:chExt cx="0" cy="0"/>
        </a:xfrm>
      </p:grpSpPr>
      <p:grpSp>
        <p:nvGrpSpPr>
          <p:cNvPr name="Group 2" id="2"/>
          <p:cNvGrpSpPr/>
          <p:nvPr/>
        </p:nvGrpSpPr>
        <p:grpSpPr>
          <a:xfrm rot="0">
            <a:off x="821526" y="821621"/>
            <a:ext cx="16644948" cy="8643757"/>
            <a:chOff x="0" y="0"/>
            <a:chExt cx="6236922" cy="3238847"/>
          </a:xfrm>
        </p:grpSpPr>
        <p:sp>
          <p:nvSpPr>
            <p:cNvPr name="Freeform 3" id="3"/>
            <p:cNvSpPr/>
            <p:nvPr/>
          </p:nvSpPr>
          <p:spPr>
            <a:xfrm flipH="false" flipV="false" rot="0">
              <a:off x="0" y="0"/>
              <a:ext cx="6236922" cy="3238847"/>
            </a:xfrm>
            <a:custGeom>
              <a:avLst/>
              <a:gdLst/>
              <a:ahLst/>
              <a:cxnLst/>
              <a:rect r="r" b="b" t="t" l="l"/>
              <a:pathLst>
                <a:path h="3238847" w="6236922">
                  <a:moveTo>
                    <a:pt x="1395" y="0"/>
                  </a:moveTo>
                  <a:lnTo>
                    <a:pt x="6235527" y="0"/>
                  </a:lnTo>
                  <a:cubicBezTo>
                    <a:pt x="6236298" y="0"/>
                    <a:pt x="6236922" y="625"/>
                    <a:pt x="6236922" y="1395"/>
                  </a:cubicBezTo>
                  <a:lnTo>
                    <a:pt x="6236922" y="3237452"/>
                  </a:lnTo>
                  <a:cubicBezTo>
                    <a:pt x="6236922" y="3238222"/>
                    <a:pt x="6236298" y="3238847"/>
                    <a:pt x="6235527" y="3238847"/>
                  </a:cubicBezTo>
                  <a:lnTo>
                    <a:pt x="1395" y="3238847"/>
                  </a:lnTo>
                  <a:cubicBezTo>
                    <a:pt x="625" y="3238847"/>
                    <a:pt x="0" y="3238222"/>
                    <a:pt x="0" y="3237452"/>
                  </a:cubicBezTo>
                  <a:lnTo>
                    <a:pt x="0" y="1395"/>
                  </a:lnTo>
                  <a:cubicBezTo>
                    <a:pt x="0" y="625"/>
                    <a:pt x="625" y="0"/>
                    <a:pt x="1395" y="0"/>
                  </a:cubicBezTo>
                  <a:close/>
                </a:path>
              </a:pathLst>
            </a:custGeom>
            <a:solidFill>
              <a:srgbClr val="FFFFFF"/>
            </a:solidFill>
          </p:spPr>
        </p:sp>
        <p:sp>
          <p:nvSpPr>
            <p:cNvPr name="TextBox 4" id="4"/>
            <p:cNvSpPr txBox="true"/>
            <p:nvPr/>
          </p:nvSpPr>
          <p:spPr>
            <a:xfrm>
              <a:off x="0" y="-9525"/>
              <a:ext cx="6236922" cy="3248372"/>
            </a:xfrm>
            <a:prstGeom prst="rect">
              <a:avLst/>
            </a:prstGeom>
          </p:spPr>
          <p:txBody>
            <a:bodyPr anchor="ctr" rtlCol="false" tIns="19016" lIns="19016" bIns="19016" rIns="19016"/>
            <a:lstStyle/>
            <a:p>
              <a:pPr algn="ctr">
                <a:lnSpc>
                  <a:spcPts val="733"/>
                </a:lnSpc>
                <a:spcBef>
                  <a:spcPct val="0"/>
                </a:spcBef>
              </a:pPr>
            </a:p>
          </p:txBody>
        </p:sp>
      </p:grpSp>
      <p:sp>
        <p:nvSpPr>
          <p:cNvPr name="Freeform 5" id="5"/>
          <p:cNvSpPr/>
          <p:nvPr/>
        </p:nvSpPr>
        <p:spPr>
          <a:xfrm flipH="false" flipV="false" rot="0">
            <a:off x="-584258" y="-398379"/>
            <a:ext cx="2730008" cy="2671995"/>
          </a:xfrm>
          <a:custGeom>
            <a:avLst/>
            <a:gdLst/>
            <a:ahLst/>
            <a:cxnLst/>
            <a:rect r="r" b="b" t="t" l="l"/>
            <a:pathLst>
              <a:path h="2671995" w="2730008">
                <a:moveTo>
                  <a:pt x="0" y="0"/>
                </a:moveTo>
                <a:lnTo>
                  <a:pt x="2730008" y="0"/>
                </a:lnTo>
                <a:lnTo>
                  <a:pt x="2730008" y="2671995"/>
                </a:lnTo>
                <a:lnTo>
                  <a:pt x="0" y="267199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376420" y="381876"/>
            <a:ext cx="6772822" cy="9481951"/>
          </a:xfrm>
          <a:custGeom>
            <a:avLst/>
            <a:gdLst/>
            <a:ahLst/>
            <a:cxnLst/>
            <a:rect r="r" b="b" t="t" l="l"/>
            <a:pathLst>
              <a:path h="9481951" w="6772822">
                <a:moveTo>
                  <a:pt x="0" y="0"/>
                </a:moveTo>
                <a:lnTo>
                  <a:pt x="6772822" y="0"/>
                </a:lnTo>
                <a:lnTo>
                  <a:pt x="6772822" y="9481951"/>
                </a:lnTo>
                <a:lnTo>
                  <a:pt x="0" y="9481951"/>
                </a:lnTo>
                <a:lnTo>
                  <a:pt x="0" y="0"/>
                </a:lnTo>
                <a:close/>
              </a:path>
            </a:pathLst>
          </a:custGeom>
          <a:blipFill>
            <a:blip r:embed="rId4"/>
            <a:stretch>
              <a:fillRect l="0" t="0" r="0" b="0"/>
            </a:stretch>
          </a:blipFill>
        </p:spPr>
      </p:sp>
      <p:sp>
        <p:nvSpPr>
          <p:cNvPr name="Freeform 7" id="7"/>
          <p:cNvSpPr/>
          <p:nvPr/>
        </p:nvSpPr>
        <p:spPr>
          <a:xfrm flipH="false" flipV="false" rot="0">
            <a:off x="7593535" y="-605122"/>
            <a:ext cx="2025557" cy="1973997"/>
          </a:xfrm>
          <a:custGeom>
            <a:avLst/>
            <a:gdLst/>
            <a:ahLst/>
            <a:cxnLst/>
            <a:rect r="r" b="b" t="t" l="l"/>
            <a:pathLst>
              <a:path h="1973997" w="2025557">
                <a:moveTo>
                  <a:pt x="0" y="0"/>
                </a:moveTo>
                <a:lnTo>
                  <a:pt x="2025557" y="0"/>
                </a:lnTo>
                <a:lnTo>
                  <a:pt x="2025557" y="1973997"/>
                </a:lnTo>
                <a:lnTo>
                  <a:pt x="0" y="1973997"/>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8" id="8"/>
          <p:cNvSpPr/>
          <p:nvPr/>
        </p:nvSpPr>
        <p:spPr>
          <a:xfrm flipH="false" flipV="false" rot="0">
            <a:off x="16622237" y="81675"/>
            <a:ext cx="1274126" cy="1973997"/>
          </a:xfrm>
          <a:custGeom>
            <a:avLst/>
            <a:gdLst/>
            <a:ahLst/>
            <a:cxnLst/>
            <a:rect r="r" b="b" t="t" l="l"/>
            <a:pathLst>
              <a:path h="1973997" w="1274126">
                <a:moveTo>
                  <a:pt x="0" y="0"/>
                </a:moveTo>
                <a:lnTo>
                  <a:pt x="1274126" y="0"/>
                </a:lnTo>
                <a:lnTo>
                  <a:pt x="1274126" y="1973998"/>
                </a:lnTo>
                <a:lnTo>
                  <a:pt x="0" y="1973998"/>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TextBox 9" id="9"/>
          <p:cNvSpPr txBox="true"/>
          <p:nvPr/>
        </p:nvSpPr>
        <p:spPr>
          <a:xfrm rot="0">
            <a:off x="8101890" y="1672170"/>
            <a:ext cx="10153564" cy="2887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La Petite Faiseuse de Livres</a:t>
            </a:r>
          </a:p>
          <a:p>
            <a:pPr algn="l">
              <a:lnSpc>
                <a:spcPts val="7560"/>
              </a:lnSpc>
            </a:pPr>
          </a:p>
        </p:txBody>
      </p:sp>
      <p:sp>
        <p:nvSpPr>
          <p:cNvPr name="TextBox 10" id="10"/>
          <p:cNvSpPr txBox="true"/>
          <p:nvPr/>
        </p:nvSpPr>
        <p:spPr>
          <a:xfrm rot="0">
            <a:off x="8101890" y="3815069"/>
            <a:ext cx="7076685" cy="1956435"/>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Semi-Bold"/>
                <a:ea typeface="Quicksand Semi-Bold"/>
                <a:cs typeface="Quicksand Semi-Bold"/>
                <a:sym typeface="Quicksand Semi-Bold"/>
              </a:rPr>
              <a:t>G</a:t>
            </a:r>
            <a:r>
              <a:rPr lang="en-US" b="true" sz="2299" spc="137" u="none">
                <a:solidFill>
                  <a:srgbClr val="000000"/>
                </a:solidFill>
                <a:latin typeface="Quicksand Semi-Bold"/>
                <a:ea typeface="Quicksand Semi-Bold"/>
                <a:cs typeface="Quicksand Semi-Bold"/>
                <a:sym typeface="Quicksand Semi-Bold"/>
              </a:rPr>
              <a:t>enre</a:t>
            </a:r>
            <a:r>
              <a:rPr lang="en-US" b="true" sz="2299" spc="137" u="none">
                <a:solidFill>
                  <a:srgbClr val="000000"/>
                </a:solidFill>
                <a:latin typeface="Quicksand Bold"/>
                <a:ea typeface="Quicksand Bold"/>
                <a:cs typeface="Quicksand Bold"/>
                <a:sym typeface="Quicksand Bold"/>
              </a:rPr>
              <a:t> </a:t>
            </a:r>
            <a:r>
              <a:rPr lang="en-US" b="true" sz="2299" spc="137">
                <a:solidFill>
                  <a:srgbClr val="000000"/>
                </a:solidFill>
                <a:latin typeface="Quicksand Bold"/>
                <a:ea typeface="Quicksand Bold"/>
                <a:cs typeface="Quicksand Bold"/>
                <a:sym typeface="Quicksand Bold"/>
              </a:rPr>
              <a:t>: Shonen</a:t>
            </a:r>
          </a:p>
          <a:p>
            <a:pPr algn="l" marL="0" indent="0" lvl="0">
              <a:lnSpc>
                <a:spcPts val="3104"/>
              </a:lnSpc>
              <a:spcBef>
                <a:spcPct val="0"/>
              </a:spcBef>
            </a:pPr>
          </a:p>
          <a:p>
            <a:pPr algn="l" marL="0" indent="0" lvl="0">
              <a:lnSpc>
                <a:spcPts val="3104"/>
              </a:lnSpc>
              <a:spcBef>
                <a:spcPct val="0"/>
              </a:spcBef>
            </a:pPr>
            <a:r>
              <a:rPr lang="en-US" b="true" sz="2299" spc="137" u="none">
                <a:solidFill>
                  <a:srgbClr val="000000"/>
                </a:solidFill>
                <a:latin typeface="Quicksand Semi-Bold"/>
                <a:ea typeface="Quicksand Semi-Bold"/>
                <a:cs typeface="Quicksand Semi-Bold"/>
                <a:sym typeface="Quicksand Semi-Bold"/>
              </a:rPr>
              <a:t>Série en cours (18 tomes en France)</a:t>
            </a:r>
          </a:p>
          <a:p>
            <a:pPr algn="l" marL="0" indent="0" lvl="0">
              <a:lnSpc>
                <a:spcPts val="3104"/>
              </a:lnSpc>
              <a:spcBef>
                <a:spcPct val="0"/>
              </a:spcBef>
            </a:pPr>
          </a:p>
          <a:p>
            <a:pPr algn="l" marL="0" indent="0" lvl="0">
              <a:lnSpc>
                <a:spcPts val="3104"/>
              </a:lnSpc>
              <a:spcBef>
                <a:spcPct val="0"/>
              </a:spcBef>
            </a:pPr>
          </a:p>
        </p:txBody>
      </p:sp>
      <p:sp>
        <p:nvSpPr>
          <p:cNvPr name="TextBox 11" id="11"/>
          <p:cNvSpPr txBox="true"/>
          <p:nvPr/>
        </p:nvSpPr>
        <p:spPr>
          <a:xfrm rot="0">
            <a:off x="8101890" y="5179278"/>
            <a:ext cx="7076685" cy="784860"/>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Bold"/>
                <a:ea typeface="Quicksand Bold"/>
                <a:cs typeface="Quicksand Bold"/>
                <a:sym typeface="Quicksand Bold"/>
              </a:rPr>
              <a:t>Mots clés : Isekai, complot, magie, tranche de vie</a:t>
            </a:r>
          </a:p>
        </p:txBody>
      </p:sp>
      <p:sp>
        <p:nvSpPr>
          <p:cNvPr name="TextBox 12" id="12"/>
          <p:cNvSpPr txBox="true"/>
          <p:nvPr/>
        </p:nvSpPr>
        <p:spPr>
          <a:xfrm rot="2903562">
            <a:off x="9714671" y="2127281"/>
            <a:ext cx="670876" cy="982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a:t>
            </a:r>
          </a:p>
        </p:txBody>
      </p:sp>
      <p:sp>
        <p:nvSpPr>
          <p:cNvPr name="Freeform 13" id="13"/>
          <p:cNvSpPr/>
          <p:nvPr/>
        </p:nvSpPr>
        <p:spPr>
          <a:xfrm flipH="false" flipV="false" rot="0">
            <a:off x="11179421" y="6197709"/>
            <a:ext cx="7315200" cy="4089291"/>
          </a:xfrm>
          <a:custGeom>
            <a:avLst/>
            <a:gdLst/>
            <a:ahLst/>
            <a:cxnLst/>
            <a:rect r="r" b="b" t="t" l="l"/>
            <a:pathLst>
              <a:path h="4089291" w="7315200">
                <a:moveTo>
                  <a:pt x="0" y="0"/>
                </a:moveTo>
                <a:lnTo>
                  <a:pt x="7315200" y="0"/>
                </a:lnTo>
                <a:lnTo>
                  <a:pt x="7315200" y="4089291"/>
                </a:lnTo>
                <a:lnTo>
                  <a:pt x="0" y="4089291"/>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Tree>
  </p:cSld>
  <p:clrMapOvr>
    <a:masterClrMapping/>
  </p:clrMapOvr>
</p:sld>
</file>

<file path=ppt/slides/slide31.xml><?xml version="1.0" encoding="utf-8"?>
<p:sld xmlns:p="http://schemas.openxmlformats.org/presentationml/2006/main" xmlns:a="http://schemas.openxmlformats.org/drawingml/2006/main" xmlns:r="http://schemas.openxmlformats.org/officeDocument/2006/relationships">
  <p:cSld>
    <p:bg>
      <p:bgPr>
        <a:solidFill>
          <a:srgbClr val="EDECED"/>
        </a:solidFill>
      </p:bgPr>
    </p:bg>
    <p:spTree>
      <p:nvGrpSpPr>
        <p:cNvPr id="1" name=""/>
        <p:cNvGrpSpPr/>
        <p:nvPr/>
      </p:nvGrpSpPr>
      <p:grpSpPr>
        <a:xfrm>
          <a:off x="0" y="0"/>
          <a:ext cx="0" cy="0"/>
          <a:chOff x="0" y="0"/>
          <a:chExt cx="0" cy="0"/>
        </a:xfrm>
      </p:grpSpPr>
      <p:sp>
        <p:nvSpPr>
          <p:cNvPr name="Freeform 2" id="2"/>
          <p:cNvSpPr/>
          <p:nvPr/>
        </p:nvSpPr>
        <p:spPr>
          <a:xfrm flipH="true" flipV="false" rot="0">
            <a:off x="16148588" y="88103"/>
            <a:ext cx="2221424" cy="2575564"/>
          </a:xfrm>
          <a:custGeom>
            <a:avLst/>
            <a:gdLst/>
            <a:ahLst/>
            <a:cxnLst/>
            <a:rect r="r" b="b" t="t" l="l"/>
            <a:pathLst>
              <a:path h="2575564" w="2221424">
                <a:moveTo>
                  <a:pt x="2221424" y="0"/>
                </a:moveTo>
                <a:lnTo>
                  <a:pt x="0" y="0"/>
                </a:lnTo>
                <a:lnTo>
                  <a:pt x="0" y="2575564"/>
                </a:lnTo>
                <a:lnTo>
                  <a:pt x="2221424" y="2575564"/>
                </a:lnTo>
                <a:lnTo>
                  <a:pt x="2221424"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550486" y="-486809"/>
            <a:ext cx="3158372" cy="3150476"/>
          </a:xfrm>
          <a:custGeom>
            <a:avLst/>
            <a:gdLst/>
            <a:ahLst/>
            <a:cxnLst/>
            <a:rect r="r" b="b" t="t" l="l"/>
            <a:pathLst>
              <a:path h="3150476" w="3158372">
                <a:moveTo>
                  <a:pt x="0" y="0"/>
                </a:moveTo>
                <a:lnTo>
                  <a:pt x="3158372" y="0"/>
                </a:lnTo>
                <a:lnTo>
                  <a:pt x="3158372" y="3150476"/>
                </a:lnTo>
                <a:lnTo>
                  <a:pt x="0" y="3150476"/>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3770593" y="7417931"/>
            <a:ext cx="3488707" cy="2270831"/>
          </a:xfrm>
          <a:custGeom>
            <a:avLst/>
            <a:gdLst/>
            <a:ahLst/>
            <a:cxnLst/>
            <a:rect r="r" b="b" t="t" l="l"/>
            <a:pathLst>
              <a:path h="2270831" w="3488707">
                <a:moveTo>
                  <a:pt x="0" y="0"/>
                </a:moveTo>
                <a:lnTo>
                  <a:pt x="3488707" y="0"/>
                </a:lnTo>
                <a:lnTo>
                  <a:pt x="3488707" y="2270831"/>
                </a:lnTo>
                <a:lnTo>
                  <a:pt x="0" y="2270831"/>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9597314" y="6306862"/>
            <a:ext cx="3924491" cy="4114800"/>
          </a:xfrm>
          <a:custGeom>
            <a:avLst/>
            <a:gdLst/>
            <a:ahLst/>
            <a:cxnLst/>
            <a:rect r="r" b="b" t="t" l="l"/>
            <a:pathLst>
              <a:path h="4114800" w="3924491">
                <a:moveTo>
                  <a:pt x="0" y="0"/>
                </a:moveTo>
                <a:lnTo>
                  <a:pt x="3924490" y="0"/>
                </a:lnTo>
                <a:lnTo>
                  <a:pt x="3924490" y="4114800"/>
                </a:lnTo>
                <a:lnTo>
                  <a:pt x="0" y="4114800"/>
                </a:lnTo>
                <a:lnTo>
                  <a:pt x="0" y="0"/>
                </a:lnTo>
                <a:close/>
              </a:path>
            </a:pathLst>
          </a:custGeom>
          <a:blipFill>
            <a:blip r:embed="rId8"/>
            <a:stretch>
              <a:fillRect l="0" t="0" r="0" b="0"/>
            </a:stretch>
          </a:blipFill>
        </p:spPr>
      </p:sp>
      <p:sp>
        <p:nvSpPr>
          <p:cNvPr name="Freeform 6" id="6"/>
          <p:cNvSpPr/>
          <p:nvPr/>
        </p:nvSpPr>
        <p:spPr>
          <a:xfrm flipH="false" flipV="false" rot="0">
            <a:off x="4662344" y="3128383"/>
            <a:ext cx="4481656" cy="6356958"/>
          </a:xfrm>
          <a:custGeom>
            <a:avLst/>
            <a:gdLst/>
            <a:ahLst/>
            <a:cxnLst/>
            <a:rect r="r" b="b" t="t" l="l"/>
            <a:pathLst>
              <a:path h="6356958" w="4481656">
                <a:moveTo>
                  <a:pt x="0" y="0"/>
                </a:moveTo>
                <a:lnTo>
                  <a:pt x="4481656" y="0"/>
                </a:lnTo>
                <a:lnTo>
                  <a:pt x="4481656" y="6356958"/>
                </a:lnTo>
                <a:lnTo>
                  <a:pt x="0" y="6356958"/>
                </a:lnTo>
                <a:lnTo>
                  <a:pt x="0" y="0"/>
                </a:lnTo>
                <a:close/>
              </a:path>
            </a:pathLst>
          </a:custGeom>
          <a:blipFill>
            <a:blip r:embed="rId9"/>
            <a:stretch>
              <a:fillRect l="0" t="0" r="0" b="0"/>
            </a:stretch>
          </a:blipFill>
        </p:spPr>
      </p:sp>
      <p:sp>
        <p:nvSpPr>
          <p:cNvPr name="Freeform 7" id="7"/>
          <p:cNvSpPr/>
          <p:nvPr/>
        </p:nvSpPr>
        <p:spPr>
          <a:xfrm flipH="false" flipV="false" rot="0">
            <a:off x="4992538" y="-58649"/>
            <a:ext cx="2639543" cy="2869069"/>
          </a:xfrm>
          <a:custGeom>
            <a:avLst/>
            <a:gdLst/>
            <a:ahLst/>
            <a:cxnLst/>
            <a:rect r="r" b="b" t="t" l="l"/>
            <a:pathLst>
              <a:path h="2869069" w="2639543">
                <a:moveTo>
                  <a:pt x="0" y="0"/>
                </a:moveTo>
                <a:lnTo>
                  <a:pt x="2639543" y="0"/>
                </a:lnTo>
                <a:lnTo>
                  <a:pt x="2639543" y="2869069"/>
                </a:lnTo>
                <a:lnTo>
                  <a:pt x="0" y="2869069"/>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8" id="8"/>
          <p:cNvSpPr/>
          <p:nvPr/>
        </p:nvSpPr>
        <p:spPr>
          <a:xfrm flipH="false" flipV="false" rot="0">
            <a:off x="191454" y="7417931"/>
            <a:ext cx="1674493" cy="2869069"/>
          </a:xfrm>
          <a:custGeom>
            <a:avLst/>
            <a:gdLst/>
            <a:ahLst/>
            <a:cxnLst/>
            <a:rect r="r" b="b" t="t" l="l"/>
            <a:pathLst>
              <a:path h="2869069" w="1674493">
                <a:moveTo>
                  <a:pt x="0" y="0"/>
                </a:moveTo>
                <a:lnTo>
                  <a:pt x="1674492" y="0"/>
                </a:lnTo>
                <a:lnTo>
                  <a:pt x="1674492" y="2869069"/>
                </a:lnTo>
                <a:lnTo>
                  <a:pt x="0" y="2869069"/>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9" id="9"/>
          <p:cNvSpPr/>
          <p:nvPr/>
        </p:nvSpPr>
        <p:spPr>
          <a:xfrm flipH="false" flipV="false" rot="0">
            <a:off x="117119" y="575527"/>
            <a:ext cx="4545225" cy="6356958"/>
          </a:xfrm>
          <a:custGeom>
            <a:avLst/>
            <a:gdLst/>
            <a:ahLst/>
            <a:cxnLst/>
            <a:rect r="r" b="b" t="t" l="l"/>
            <a:pathLst>
              <a:path h="6356958" w="4545225">
                <a:moveTo>
                  <a:pt x="0" y="0"/>
                </a:moveTo>
                <a:lnTo>
                  <a:pt x="4545225" y="0"/>
                </a:lnTo>
                <a:lnTo>
                  <a:pt x="4545225" y="6356958"/>
                </a:lnTo>
                <a:lnTo>
                  <a:pt x="0" y="6356958"/>
                </a:lnTo>
                <a:lnTo>
                  <a:pt x="0" y="0"/>
                </a:lnTo>
                <a:close/>
              </a:path>
            </a:pathLst>
          </a:custGeom>
          <a:blipFill>
            <a:blip r:embed="rId14"/>
            <a:stretch>
              <a:fillRect l="0" t="0" r="0" b="0"/>
            </a:stretch>
          </a:blipFill>
        </p:spPr>
      </p:sp>
      <p:sp>
        <p:nvSpPr>
          <p:cNvPr name="TextBox 10" id="10"/>
          <p:cNvSpPr txBox="true"/>
          <p:nvPr/>
        </p:nvSpPr>
        <p:spPr>
          <a:xfrm rot="0">
            <a:off x="9550646" y="1903700"/>
            <a:ext cx="7708654" cy="982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Synopsis</a:t>
            </a:r>
          </a:p>
        </p:txBody>
      </p:sp>
      <p:sp>
        <p:nvSpPr>
          <p:cNvPr name="TextBox 11" id="11"/>
          <p:cNvSpPr txBox="true"/>
          <p:nvPr/>
        </p:nvSpPr>
        <p:spPr>
          <a:xfrm rot="0">
            <a:off x="9550646" y="3002409"/>
            <a:ext cx="7076685" cy="3129915"/>
          </a:xfrm>
          <a:prstGeom prst="rect">
            <a:avLst/>
          </a:prstGeom>
        </p:spPr>
        <p:txBody>
          <a:bodyPr anchor="t" rtlCol="false" tIns="0" lIns="0" bIns="0" rIns="0">
            <a:spAutoFit/>
          </a:bodyPr>
          <a:lstStyle/>
          <a:p>
            <a:pPr algn="l" marL="0" indent="0" lvl="0">
              <a:lnSpc>
                <a:spcPts val="2295"/>
              </a:lnSpc>
              <a:spcBef>
                <a:spcPct val="0"/>
              </a:spcBef>
            </a:pPr>
            <a:r>
              <a:rPr lang="en-US" b="true" sz="1700" spc="102">
                <a:solidFill>
                  <a:srgbClr val="000000"/>
                </a:solidFill>
                <a:latin typeface="Quicksand Semi-Bold"/>
                <a:ea typeface="Quicksand Semi-Bold"/>
                <a:cs typeface="Quicksand Semi-Bold"/>
                <a:sym typeface="Quicksand Semi-Bold"/>
              </a:rPr>
              <a:t>Avide lectrice vivant entourée de livres, Urano Motosu voit sa vi</a:t>
            </a:r>
            <a:r>
              <a:rPr lang="en-US" b="true" sz="1700" spc="102" u="none">
                <a:solidFill>
                  <a:srgbClr val="000000"/>
                </a:solidFill>
                <a:latin typeface="Quicksand Semi-Bold"/>
                <a:ea typeface="Quicksand Semi-Bold"/>
                <a:cs typeface="Quicksand Semi-Bold"/>
                <a:sym typeface="Quicksand Semi-Bold"/>
              </a:rPr>
              <a:t>e prendre fin, comble de l’ironie, écrasée par le contenu de ses bibliothèques.</a:t>
            </a:r>
          </a:p>
          <a:p>
            <a:pPr algn="l" marL="0" indent="0" lvl="0">
              <a:lnSpc>
                <a:spcPts val="2295"/>
              </a:lnSpc>
              <a:spcBef>
                <a:spcPct val="0"/>
              </a:spcBef>
            </a:pPr>
            <a:r>
              <a:rPr lang="en-US" b="true" sz="1700" spc="102" u="none">
                <a:solidFill>
                  <a:srgbClr val="000000"/>
                </a:solidFill>
                <a:latin typeface="Quicksand Semi-Bold"/>
                <a:ea typeface="Quicksand Semi-Bold"/>
                <a:cs typeface="Quicksand Semi-Bold"/>
                <a:sym typeface="Quicksand Semi-Bold"/>
              </a:rPr>
              <a:t>Mais la voilà réincarnée dans la peau d’une enfant nommée Maïn, au beau milieu d’un monde médiéval au taux d’alphabétisation extrêmement bas, où la lecture est un passe-temps réservé à l’élite.</a:t>
            </a:r>
          </a:p>
          <a:p>
            <a:pPr algn="l" marL="0" indent="0" lvl="0">
              <a:lnSpc>
                <a:spcPts val="2295"/>
              </a:lnSpc>
              <a:spcBef>
                <a:spcPct val="0"/>
              </a:spcBef>
            </a:pPr>
          </a:p>
          <a:p>
            <a:pPr algn="l" marL="0" indent="0" lvl="0">
              <a:lnSpc>
                <a:spcPts val="2295"/>
              </a:lnSpc>
              <a:spcBef>
                <a:spcPct val="0"/>
              </a:spcBef>
            </a:pPr>
            <a:r>
              <a:rPr lang="en-US" b="true" sz="1700" spc="102" u="none">
                <a:solidFill>
                  <a:srgbClr val="000000"/>
                </a:solidFill>
                <a:latin typeface="Quicksand Semi-Bold"/>
                <a:ea typeface="Quicksand Semi-Bold"/>
                <a:cs typeface="Quicksand Semi-Bold"/>
                <a:sym typeface="Quicksand Semi-Bold"/>
              </a:rPr>
              <a:t>Face à cette situation, l’ex-rat de bibliothèque ne peut rester les bras croisés. Et s’il n’y a pas de livres, alors elle les créera elle-même !</a:t>
            </a:r>
          </a:p>
        </p:txBody>
      </p:sp>
    </p:spTree>
  </p:cSld>
  <p:clrMapOvr>
    <a:masterClrMapping/>
  </p:clrMapOvr>
</p:sld>
</file>

<file path=ppt/slides/slide32.xml><?xml version="1.0" encoding="utf-8"?>
<p:sld xmlns:p="http://schemas.openxmlformats.org/presentationml/2006/main" xmlns:a="http://schemas.openxmlformats.org/drawingml/2006/main" xmlns:r="http://schemas.openxmlformats.org/officeDocument/2006/relationships">
  <p:cSld>
    <p:bg>
      <p:bgPr>
        <a:solidFill>
          <a:srgbClr val="F6A64A"/>
        </a:solidFill>
      </p:bgPr>
    </p:bg>
    <p:spTree>
      <p:nvGrpSpPr>
        <p:cNvPr id="1" name=""/>
        <p:cNvGrpSpPr/>
        <p:nvPr/>
      </p:nvGrpSpPr>
      <p:grpSpPr>
        <a:xfrm>
          <a:off x="0" y="0"/>
          <a:ext cx="0" cy="0"/>
          <a:chOff x="0" y="0"/>
          <a:chExt cx="0" cy="0"/>
        </a:xfrm>
      </p:grpSpPr>
      <p:grpSp>
        <p:nvGrpSpPr>
          <p:cNvPr name="Group 2" id="2"/>
          <p:cNvGrpSpPr/>
          <p:nvPr/>
        </p:nvGrpSpPr>
        <p:grpSpPr>
          <a:xfrm rot="0">
            <a:off x="821526" y="821621"/>
            <a:ext cx="16644948" cy="8643757"/>
            <a:chOff x="0" y="0"/>
            <a:chExt cx="6236922" cy="3238847"/>
          </a:xfrm>
        </p:grpSpPr>
        <p:sp>
          <p:nvSpPr>
            <p:cNvPr name="Freeform 3" id="3"/>
            <p:cNvSpPr/>
            <p:nvPr/>
          </p:nvSpPr>
          <p:spPr>
            <a:xfrm flipH="false" flipV="false" rot="0">
              <a:off x="0" y="0"/>
              <a:ext cx="6236922" cy="3238847"/>
            </a:xfrm>
            <a:custGeom>
              <a:avLst/>
              <a:gdLst/>
              <a:ahLst/>
              <a:cxnLst/>
              <a:rect r="r" b="b" t="t" l="l"/>
              <a:pathLst>
                <a:path h="3238847" w="6236922">
                  <a:moveTo>
                    <a:pt x="1395" y="0"/>
                  </a:moveTo>
                  <a:lnTo>
                    <a:pt x="6235527" y="0"/>
                  </a:lnTo>
                  <a:cubicBezTo>
                    <a:pt x="6236298" y="0"/>
                    <a:pt x="6236922" y="625"/>
                    <a:pt x="6236922" y="1395"/>
                  </a:cubicBezTo>
                  <a:lnTo>
                    <a:pt x="6236922" y="3237452"/>
                  </a:lnTo>
                  <a:cubicBezTo>
                    <a:pt x="6236922" y="3238222"/>
                    <a:pt x="6236298" y="3238847"/>
                    <a:pt x="6235527" y="3238847"/>
                  </a:cubicBezTo>
                  <a:lnTo>
                    <a:pt x="1395" y="3238847"/>
                  </a:lnTo>
                  <a:cubicBezTo>
                    <a:pt x="625" y="3238847"/>
                    <a:pt x="0" y="3238222"/>
                    <a:pt x="0" y="3237452"/>
                  </a:cubicBezTo>
                  <a:lnTo>
                    <a:pt x="0" y="1395"/>
                  </a:lnTo>
                  <a:cubicBezTo>
                    <a:pt x="0" y="625"/>
                    <a:pt x="625" y="0"/>
                    <a:pt x="1395" y="0"/>
                  </a:cubicBezTo>
                  <a:close/>
                </a:path>
              </a:pathLst>
            </a:custGeom>
            <a:solidFill>
              <a:srgbClr val="FFFFFF"/>
            </a:solidFill>
          </p:spPr>
        </p:sp>
        <p:sp>
          <p:nvSpPr>
            <p:cNvPr name="TextBox 4" id="4"/>
            <p:cNvSpPr txBox="true"/>
            <p:nvPr/>
          </p:nvSpPr>
          <p:spPr>
            <a:xfrm>
              <a:off x="0" y="-9525"/>
              <a:ext cx="6236922" cy="3248372"/>
            </a:xfrm>
            <a:prstGeom prst="rect">
              <a:avLst/>
            </a:prstGeom>
          </p:spPr>
          <p:txBody>
            <a:bodyPr anchor="ctr" rtlCol="false" tIns="19016" lIns="19016" bIns="19016" rIns="19016"/>
            <a:lstStyle/>
            <a:p>
              <a:pPr algn="ctr">
                <a:lnSpc>
                  <a:spcPts val="733"/>
                </a:lnSpc>
                <a:spcBef>
                  <a:spcPct val="0"/>
                </a:spcBef>
              </a:pPr>
            </a:p>
          </p:txBody>
        </p:sp>
      </p:grpSp>
      <p:sp>
        <p:nvSpPr>
          <p:cNvPr name="Freeform 5" id="5"/>
          <p:cNvSpPr/>
          <p:nvPr/>
        </p:nvSpPr>
        <p:spPr>
          <a:xfrm flipH="false" flipV="false" rot="0">
            <a:off x="15749360" y="8678629"/>
            <a:ext cx="3019880" cy="2261135"/>
          </a:xfrm>
          <a:custGeom>
            <a:avLst/>
            <a:gdLst/>
            <a:ahLst/>
            <a:cxnLst/>
            <a:rect r="r" b="b" t="t" l="l"/>
            <a:pathLst>
              <a:path h="2261135" w="3019880">
                <a:moveTo>
                  <a:pt x="0" y="0"/>
                </a:moveTo>
                <a:lnTo>
                  <a:pt x="3019880" y="0"/>
                </a:lnTo>
                <a:lnTo>
                  <a:pt x="3019880" y="2261135"/>
                </a:lnTo>
                <a:lnTo>
                  <a:pt x="0" y="226113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286197" y="8548340"/>
            <a:ext cx="2215446" cy="2468463"/>
          </a:xfrm>
          <a:custGeom>
            <a:avLst/>
            <a:gdLst/>
            <a:ahLst/>
            <a:cxnLst/>
            <a:rect r="r" b="b" t="t" l="l"/>
            <a:pathLst>
              <a:path h="2468463" w="2215446">
                <a:moveTo>
                  <a:pt x="0" y="0"/>
                </a:moveTo>
                <a:lnTo>
                  <a:pt x="2215446" y="0"/>
                </a:lnTo>
                <a:lnTo>
                  <a:pt x="2215446" y="2468464"/>
                </a:lnTo>
                <a:lnTo>
                  <a:pt x="0" y="246846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11535864" y="504428"/>
            <a:ext cx="6198342" cy="9278144"/>
          </a:xfrm>
          <a:custGeom>
            <a:avLst/>
            <a:gdLst/>
            <a:ahLst/>
            <a:cxnLst/>
            <a:rect r="r" b="b" t="t" l="l"/>
            <a:pathLst>
              <a:path h="9278144" w="6198342">
                <a:moveTo>
                  <a:pt x="0" y="0"/>
                </a:moveTo>
                <a:lnTo>
                  <a:pt x="6198342" y="0"/>
                </a:lnTo>
                <a:lnTo>
                  <a:pt x="6198342" y="9278144"/>
                </a:lnTo>
                <a:lnTo>
                  <a:pt x="0" y="9278144"/>
                </a:lnTo>
                <a:lnTo>
                  <a:pt x="0" y="0"/>
                </a:lnTo>
                <a:close/>
              </a:path>
            </a:pathLst>
          </a:custGeom>
          <a:blipFill>
            <a:blip r:embed="rId6"/>
            <a:stretch>
              <a:fillRect l="0" t="0" r="0" b="0"/>
            </a:stretch>
          </a:blipFill>
        </p:spPr>
      </p:sp>
      <p:sp>
        <p:nvSpPr>
          <p:cNvPr name="Freeform 8" id="8"/>
          <p:cNvSpPr/>
          <p:nvPr/>
        </p:nvSpPr>
        <p:spPr>
          <a:xfrm flipH="false" flipV="false" rot="0">
            <a:off x="8953693" y="7516822"/>
            <a:ext cx="1979418" cy="2770178"/>
          </a:xfrm>
          <a:custGeom>
            <a:avLst/>
            <a:gdLst/>
            <a:ahLst/>
            <a:cxnLst/>
            <a:rect r="r" b="b" t="t" l="l"/>
            <a:pathLst>
              <a:path h="2770178" w="1979418">
                <a:moveTo>
                  <a:pt x="0" y="0"/>
                </a:moveTo>
                <a:lnTo>
                  <a:pt x="1979418" y="0"/>
                </a:lnTo>
                <a:lnTo>
                  <a:pt x="1979418" y="2770178"/>
                </a:lnTo>
                <a:lnTo>
                  <a:pt x="0" y="2770178"/>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9" id="9"/>
          <p:cNvSpPr/>
          <p:nvPr/>
        </p:nvSpPr>
        <p:spPr>
          <a:xfrm flipH="false" flipV="false" rot="0">
            <a:off x="7589283" y="6344312"/>
            <a:ext cx="1984703" cy="1807884"/>
          </a:xfrm>
          <a:custGeom>
            <a:avLst/>
            <a:gdLst/>
            <a:ahLst/>
            <a:cxnLst/>
            <a:rect r="r" b="b" t="t" l="l"/>
            <a:pathLst>
              <a:path h="1807884" w="1984703">
                <a:moveTo>
                  <a:pt x="0" y="0"/>
                </a:moveTo>
                <a:lnTo>
                  <a:pt x="1984703" y="0"/>
                </a:lnTo>
                <a:lnTo>
                  <a:pt x="1984703" y="1807884"/>
                </a:lnTo>
                <a:lnTo>
                  <a:pt x="0" y="1807884"/>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10" id="10"/>
          <p:cNvSpPr/>
          <p:nvPr/>
        </p:nvSpPr>
        <p:spPr>
          <a:xfrm flipH="false" flipV="false" rot="0">
            <a:off x="0" y="0"/>
            <a:ext cx="1747885" cy="2819170"/>
          </a:xfrm>
          <a:custGeom>
            <a:avLst/>
            <a:gdLst/>
            <a:ahLst/>
            <a:cxnLst/>
            <a:rect r="r" b="b" t="t" l="l"/>
            <a:pathLst>
              <a:path h="2819170" w="1747885">
                <a:moveTo>
                  <a:pt x="0" y="0"/>
                </a:moveTo>
                <a:lnTo>
                  <a:pt x="1747885" y="0"/>
                </a:lnTo>
                <a:lnTo>
                  <a:pt x="1747885" y="2819170"/>
                </a:lnTo>
                <a:lnTo>
                  <a:pt x="0" y="2819170"/>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11" id="11"/>
          <p:cNvSpPr/>
          <p:nvPr/>
        </p:nvSpPr>
        <p:spPr>
          <a:xfrm flipH="false" flipV="false" rot="0">
            <a:off x="7798210" y="0"/>
            <a:ext cx="3885450" cy="4114800"/>
          </a:xfrm>
          <a:custGeom>
            <a:avLst/>
            <a:gdLst/>
            <a:ahLst/>
            <a:cxnLst/>
            <a:rect r="r" b="b" t="t" l="l"/>
            <a:pathLst>
              <a:path h="4114800" w="3885450">
                <a:moveTo>
                  <a:pt x="0" y="0"/>
                </a:moveTo>
                <a:lnTo>
                  <a:pt x="3885450" y="0"/>
                </a:lnTo>
                <a:lnTo>
                  <a:pt x="3885450" y="4114800"/>
                </a:lnTo>
                <a:lnTo>
                  <a:pt x="0" y="4114800"/>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
        <p:nvSpPr>
          <p:cNvPr name="TextBox 12" id="12"/>
          <p:cNvSpPr txBox="true"/>
          <p:nvPr/>
        </p:nvSpPr>
        <p:spPr>
          <a:xfrm rot="0">
            <a:off x="1504950" y="3642013"/>
            <a:ext cx="7076685" cy="1956435"/>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Semi-Bold"/>
                <a:ea typeface="Quicksand Semi-Bold"/>
                <a:cs typeface="Quicksand Semi-Bold"/>
                <a:sym typeface="Quicksand Semi-Bold"/>
              </a:rPr>
              <a:t>G</a:t>
            </a:r>
            <a:r>
              <a:rPr lang="en-US" b="true" sz="2299" spc="137" u="none">
                <a:solidFill>
                  <a:srgbClr val="000000"/>
                </a:solidFill>
                <a:latin typeface="Quicksand Semi-Bold"/>
                <a:ea typeface="Quicksand Semi-Bold"/>
                <a:cs typeface="Quicksand Semi-Bold"/>
                <a:sym typeface="Quicksand Semi-Bold"/>
              </a:rPr>
              <a:t>enre</a:t>
            </a:r>
            <a:r>
              <a:rPr lang="en-US" b="true" sz="2299" spc="137" u="none">
                <a:solidFill>
                  <a:srgbClr val="000000"/>
                </a:solidFill>
                <a:latin typeface="Quicksand Bold"/>
                <a:ea typeface="Quicksand Bold"/>
                <a:cs typeface="Quicksand Bold"/>
                <a:sym typeface="Quicksand Bold"/>
              </a:rPr>
              <a:t> </a:t>
            </a:r>
            <a:r>
              <a:rPr lang="en-US" b="true" sz="2299" spc="137">
                <a:solidFill>
                  <a:srgbClr val="000000"/>
                </a:solidFill>
                <a:latin typeface="Quicksand Bold"/>
                <a:ea typeface="Quicksand Bold"/>
                <a:cs typeface="Quicksand Bold"/>
                <a:sym typeface="Quicksand Bold"/>
              </a:rPr>
              <a:t>: Shonen</a:t>
            </a:r>
          </a:p>
          <a:p>
            <a:pPr algn="l" marL="0" indent="0" lvl="0">
              <a:lnSpc>
                <a:spcPts val="3104"/>
              </a:lnSpc>
              <a:spcBef>
                <a:spcPct val="0"/>
              </a:spcBef>
            </a:pPr>
          </a:p>
          <a:p>
            <a:pPr algn="l" marL="0" indent="0" lvl="0">
              <a:lnSpc>
                <a:spcPts val="3104"/>
              </a:lnSpc>
              <a:spcBef>
                <a:spcPct val="0"/>
              </a:spcBef>
            </a:pPr>
            <a:r>
              <a:rPr lang="en-US" b="true" sz="2299" spc="137" u="none">
                <a:solidFill>
                  <a:srgbClr val="000000"/>
                </a:solidFill>
                <a:latin typeface="Quicksand Semi-Bold"/>
                <a:ea typeface="Quicksand Semi-Bold"/>
                <a:cs typeface="Quicksand Semi-Bold"/>
                <a:sym typeface="Quicksand Semi-Bold"/>
              </a:rPr>
              <a:t>One Shot</a:t>
            </a:r>
          </a:p>
          <a:p>
            <a:pPr algn="l" marL="0" indent="0" lvl="0">
              <a:lnSpc>
                <a:spcPts val="3104"/>
              </a:lnSpc>
              <a:spcBef>
                <a:spcPct val="0"/>
              </a:spcBef>
            </a:pPr>
          </a:p>
          <a:p>
            <a:pPr algn="l" marL="0" indent="0" lvl="0">
              <a:lnSpc>
                <a:spcPts val="3104"/>
              </a:lnSpc>
              <a:spcBef>
                <a:spcPct val="0"/>
              </a:spcBef>
            </a:pPr>
          </a:p>
        </p:txBody>
      </p:sp>
      <p:sp>
        <p:nvSpPr>
          <p:cNvPr name="TextBox 13" id="13"/>
          <p:cNvSpPr txBox="true"/>
          <p:nvPr/>
        </p:nvSpPr>
        <p:spPr>
          <a:xfrm rot="0">
            <a:off x="1504950" y="5204113"/>
            <a:ext cx="7076685" cy="784860"/>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Bold"/>
                <a:ea typeface="Quicksand Bold"/>
                <a:cs typeface="Quicksand Bold"/>
                <a:sym typeface="Quicksand Bold"/>
              </a:rPr>
              <a:t>Mots clés : Auteur Fairy tail, action, aventure</a:t>
            </a:r>
          </a:p>
        </p:txBody>
      </p:sp>
      <p:sp>
        <p:nvSpPr>
          <p:cNvPr name="TextBox 14" id="14"/>
          <p:cNvSpPr txBox="true"/>
          <p:nvPr/>
        </p:nvSpPr>
        <p:spPr>
          <a:xfrm rot="0">
            <a:off x="1504950" y="2349816"/>
            <a:ext cx="9112281" cy="982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Monster soul</a:t>
            </a:r>
          </a:p>
        </p:txBody>
      </p:sp>
    </p:spTree>
  </p:cSld>
  <p:clrMapOvr>
    <a:masterClrMapping/>
  </p:clrMapOvr>
</p:sld>
</file>

<file path=ppt/slides/slide33.xml><?xml version="1.0" encoding="utf-8"?>
<p:sld xmlns:p="http://schemas.openxmlformats.org/presentationml/2006/main" xmlns:a="http://schemas.openxmlformats.org/drawingml/2006/main" xmlns:r="http://schemas.openxmlformats.org/officeDocument/2006/relationships">
  <p:cSld>
    <p:bg>
      <p:bgPr>
        <a:solidFill>
          <a:srgbClr val="EDECED"/>
        </a:solidFill>
      </p:bgPr>
    </p:bg>
    <p:spTree>
      <p:nvGrpSpPr>
        <p:cNvPr id="1" name=""/>
        <p:cNvGrpSpPr/>
        <p:nvPr/>
      </p:nvGrpSpPr>
      <p:grpSpPr>
        <a:xfrm>
          <a:off x="0" y="0"/>
          <a:ext cx="0" cy="0"/>
          <a:chOff x="0" y="0"/>
          <a:chExt cx="0" cy="0"/>
        </a:xfrm>
      </p:grpSpPr>
      <p:sp>
        <p:nvSpPr>
          <p:cNvPr name="Freeform 2" id="2"/>
          <p:cNvSpPr/>
          <p:nvPr/>
        </p:nvSpPr>
        <p:spPr>
          <a:xfrm flipH="true" flipV="false" rot="0">
            <a:off x="15276340" y="8594837"/>
            <a:ext cx="2221424" cy="2575564"/>
          </a:xfrm>
          <a:custGeom>
            <a:avLst/>
            <a:gdLst/>
            <a:ahLst/>
            <a:cxnLst/>
            <a:rect r="r" b="b" t="t" l="l"/>
            <a:pathLst>
              <a:path h="2575564" w="2221424">
                <a:moveTo>
                  <a:pt x="2221424" y="0"/>
                </a:moveTo>
                <a:lnTo>
                  <a:pt x="0" y="0"/>
                </a:lnTo>
                <a:lnTo>
                  <a:pt x="0" y="2575565"/>
                </a:lnTo>
                <a:lnTo>
                  <a:pt x="2221424" y="2575565"/>
                </a:lnTo>
                <a:lnTo>
                  <a:pt x="2221424"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8887858" y="627887"/>
            <a:ext cx="4235323" cy="6356958"/>
          </a:xfrm>
          <a:custGeom>
            <a:avLst/>
            <a:gdLst/>
            <a:ahLst/>
            <a:cxnLst/>
            <a:rect r="r" b="b" t="t" l="l"/>
            <a:pathLst>
              <a:path h="6356958" w="4235323">
                <a:moveTo>
                  <a:pt x="0" y="0"/>
                </a:moveTo>
                <a:lnTo>
                  <a:pt x="4235323" y="0"/>
                </a:lnTo>
                <a:lnTo>
                  <a:pt x="4235323" y="6356958"/>
                </a:lnTo>
                <a:lnTo>
                  <a:pt x="0" y="6356958"/>
                </a:lnTo>
                <a:lnTo>
                  <a:pt x="0" y="0"/>
                </a:lnTo>
                <a:close/>
              </a:path>
            </a:pathLst>
          </a:custGeom>
          <a:blipFill>
            <a:blip r:embed="rId4"/>
            <a:stretch>
              <a:fillRect l="0" t="0" r="0" b="0"/>
            </a:stretch>
          </a:blipFill>
        </p:spPr>
      </p:sp>
      <p:sp>
        <p:nvSpPr>
          <p:cNvPr name="Freeform 4" id="4"/>
          <p:cNvSpPr/>
          <p:nvPr/>
        </p:nvSpPr>
        <p:spPr>
          <a:xfrm flipH="false" flipV="false" rot="0">
            <a:off x="14749272" y="36761"/>
            <a:ext cx="3538728" cy="4114800"/>
          </a:xfrm>
          <a:custGeom>
            <a:avLst/>
            <a:gdLst/>
            <a:ahLst/>
            <a:cxnLst/>
            <a:rect r="r" b="b" t="t" l="l"/>
            <a:pathLst>
              <a:path h="4114800" w="3538728">
                <a:moveTo>
                  <a:pt x="0" y="0"/>
                </a:moveTo>
                <a:lnTo>
                  <a:pt x="3538728" y="0"/>
                </a:lnTo>
                <a:lnTo>
                  <a:pt x="3538728" y="4114800"/>
                </a:lnTo>
                <a:lnTo>
                  <a:pt x="0" y="411480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5" id="5"/>
          <p:cNvSpPr/>
          <p:nvPr/>
        </p:nvSpPr>
        <p:spPr>
          <a:xfrm flipH="false" flipV="false" rot="0">
            <a:off x="13123181" y="3411681"/>
            <a:ext cx="4374583" cy="6185661"/>
          </a:xfrm>
          <a:custGeom>
            <a:avLst/>
            <a:gdLst/>
            <a:ahLst/>
            <a:cxnLst/>
            <a:rect r="r" b="b" t="t" l="l"/>
            <a:pathLst>
              <a:path h="6185661" w="4374583">
                <a:moveTo>
                  <a:pt x="0" y="0"/>
                </a:moveTo>
                <a:lnTo>
                  <a:pt x="4374583" y="0"/>
                </a:lnTo>
                <a:lnTo>
                  <a:pt x="4374583" y="6185661"/>
                </a:lnTo>
                <a:lnTo>
                  <a:pt x="0" y="6185661"/>
                </a:lnTo>
                <a:lnTo>
                  <a:pt x="0" y="0"/>
                </a:lnTo>
                <a:close/>
              </a:path>
            </a:pathLst>
          </a:custGeom>
          <a:blipFill>
            <a:blip r:embed="rId7"/>
            <a:stretch>
              <a:fillRect l="0" t="0" r="0" b="0"/>
            </a:stretch>
          </a:blipFill>
        </p:spPr>
      </p:sp>
      <p:sp>
        <p:nvSpPr>
          <p:cNvPr name="TextBox 6" id="6"/>
          <p:cNvSpPr txBox="true"/>
          <p:nvPr/>
        </p:nvSpPr>
        <p:spPr>
          <a:xfrm rot="0">
            <a:off x="1028700" y="3374597"/>
            <a:ext cx="7076685" cy="3129915"/>
          </a:xfrm>
          <a:prstGeom prst="rect">
            <a:avLst/>
          </a:prstGeom>
        </p:spPr>
        <p:txBody>
          <a:bodyPr anchor="t" rtlCol="false" tIns="0" lIns="0" bIns="0" rIns="0">
            <a:spAutoFit/>
          </a:bodyPr>
          <a:lstStyle/>
          <a:p>
            <a:pPr algn="l" marL="0" indent="0" lvl="0">
              <a:lnSpc>
                <a:spcPts val="2295"/>
              </a:lnSpc>
              <a:spcBef>
                <a:spcPct val="0"/>
              </a:spcBef>
            </a:pPr>
            <a:r>
              <a:rPr lang="en-US" b="true" sz="1700" spc="102">
                <a:solidFill>
                  <a:srgbClr val="000000"/>
                </a:solidFill>
                <a:latin typeface="Quicksand Semi-Bold"/>
                <a:ea typeface="Quicksand Semi-Bold"/>
                <a:cs typeface="Quicksand Semi-Bold"/>
                <a:sym typeface="Quicksand Semi-Bold"/>
              </a:rPr>
              <a:t>À Elvenland, terre d</a:t>
            </a:r>
            <a:r>
              <a:rPr lang="en-US" b="true" sz="1700" spc="102" u="none">
                <a:solidFill>
                  <a:srgbClr val="000000"/>
                </a:solidFill>
                <a:latin typeface="Quicksand Semi-Bold"/>
                <a:ea typeface="Quicksand Semi-Bold"/>
                <a:cs typeface="Quicksand Semi-Bold"/>
                <a:sym typeface="Quicksand Semi-Bold"/>
              </a:rPr>
              <a:t>e mystère et de magie, humains et monstres cohabitent en harmonie depuis la fin de la guerre qui les a opposés, quelques années plus tôt. Une entente cependant loin d'être parfaite... Aki, Touran, James, Mamii et Joba, cinq "monstres" formant le groupe des Black Airs, sont activement recherchés et leur tête est mise à prix. </a:t>
            </a:r>
          </a:p>
          <a:p>
            <a:pPr algn="l" marL="0" indent="0" lvl="0">
              <a:lnSpc>
                <a:spcPts val="2295"/>
              </a:lnSpc>
              <a:spcBef>
                <a:spcPct val="0"/>
              </a:spcBef>
            </a:pPr>
          </a:p>
          <a:p>
            <a:pPr algn="l" marL="0" indent="0" lvl="0">
              <a:lnSpc>
                <a:spcPts val="2295"/>
              </a:lnSpc>
              <a:spcBef>
                <a:spcPct val="0"/>
              </a:spcBef>
            </a:pPr>
            <a:r>
              <a:rPr lang="en-US" b="true" sz="1700" spc="102" u="none">
                <a:solidFill>
                  <a:srgbClr val="000000"/>
                </a:solidFill>
                <a:latin typeface="Quicksand Semi-Bold"/>
                <a:ea typeface="Quicksand Semi-Bold"/>
                <a:cs typeface="Quicksand Semi-Bold"/>
                <a:sym typeface="Quicksand Semi-Bold"/>
              </a:rPr>
              <a:t>Quels que soient leurs efforts pour éviter les problèmes, les membres des Black Airs se voient confrontés aux situations les plus improbables, et doivent utiliser leurs différents pouvoirs pour s'en sortir.</a:t>
            </a:r>
          </a:p>
        </p:txBody>
      </p:sp>
      <p:sp>
        <p:nvSpPr>
          <p:cNvPr name="TextBox 7" id="7"/>
          <p:cNvSpPr txBox="true"/>
          <p:nvPr/>
        </p:nvSpPr>
        <p:spPr>
          <a:xfrm rot="0">
            <a:off x="1028700" y="2170361"/>
            <a:ext cx="7708654" cy="982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Synopsis</a:t>
            </a:r>
          </a:p>
        </p:txBody>
      </p:sp>
    </p:spTree>
  </p:cSld>
  <p:clrMapOvr>
    <a:masterClrMapping/>
  </p:clrMapOvr>
</p:sld>
</file>

<file path=ppt/slides/slide34.xml><?xml version="1.0" encoding="utf-8"?>
<p:sld xmlns:p="http://schemas.openxmlformats.org/presentationml/2006/main" xmlns:a="http://schemas.openxmlformats.org/drawingml/2006/main" xmlns:r="http://schemas.openxmlformats.org/officeDocument/2006/relationships">
  <p:cSld>
    <p:bg>
      <p:bgPr>
        <a:solidFill>
          <a:srgbClr val="F6A64A"/>
        </a:solidFill>
      </p:bgPr>
    </p:bg>
    <p:spTree>
      <p:nvGrpSpPr>
        <p:cNvPr id="1" name=""/>
        <p:cNvGrpSpPr/>
        <p:nvPr/>
      </p:nvGrpSpPr>
      <p:grpSpPr>
        <a:xfrm>
          <a:off x="0" y="0"/>
          <a:ext cx="0" cy="0"/>
          <a:chOff x="0" y="0"/>
          <a:chExt cx="0" cy="0"/>
        </a:xfrm>
      </p:grpSpPr>
      <p:grpSp>
        <p:nvGrpSpPr>
          <p:cNvPr name="Group 2" id="2"/>
          <p:cNvGrpSpPr/>
          <p:nvPr/>
        </p:nvGrpSpPr>
        <p:grpSpPr>
          <a:xfrm rot="0">
            <a:off x="821526" y="821621"/>
            <a:ext cx="16644948" cy="8643757"/>
            <a:chOff x="0" y="0"/>
            <a:chExt cx="6236922" cy="3238847"/>
          </a:xfrm>
        </p:grpSpPr>
        <p:sp>
          <p:nvSpPr>
            <p:cNvPr name="Freeform 3" id="3"/>
            <p:cNvSpPr/>
            <p:nvPr/>
          </p:nvSpPr>
          <p:spPr>
            <a:xfrm flipH="false" flipV="false" rot="0">
              <a:off x="0" y="0"/>
              <a:ext cx="6236922" cy="3238847"/>
            </a:xfrm>
            <a:custGeom>
              <a:avLst/>
              <a:gdLst/>
              <a:ahLst/>
              <a:cxnLst/>
              <a:rect r="r" b="b" t="t" l="l"/>
              <a:pathLst>
                <a:path h="3238847" w="6236922">
                  <a:moveTo>
                    <a:pt x="1395" y="0"/>
                  </a:moveTo>
                  <a:lnTo>
                    <a:pt x="6235527" y="0"/>
                  </a:lnTo>
                  <a:cubicBezTo>
                    <a:pt x="6236298" y="0"/>
                    <a:pt x="6236922" y="625"/>
                    <a:pt x="6236922" y="1395"/>
                  </a:cubicBezTo>
                  <a:lnTo>
                    <a:pt x="6236922" y="3237452"/>
                  </a:lnTo>
                  <a:cubicBezTo>
                    <a:pt x="6236922" y="3238222"/>
                    <a:pt x="6236298" y="3238847"/>
                    <a:pt x="6235527" y="3238847"/>
                  </a:cubicBezTo>
                  <a:lnTo>
                    <a:pt x="1395" y="3238847"/>
                  </a:lnTo>
                  <a:cubicBezTo>
                    <a:pt x="625" y="3238847"/>
                    <a:pt x="0" y="3238222"/>
                    <a:pt x="0" y="3237452"/>
                  </a:cubicBezTo>
                  <a:lnTo>
                    <a:pt x="0" y="1395"/>
                  </a:lnTo>
                  <a:cubicBezTo>
                    <a:pt x="0" y="625"/>
                    <a:pt x="625" y="0"/>
                    <a:pt x="1395" y="0"/>
                  </a:cubicBezTo>
                  <a:close/>
                </a:path>
              </a:pathLst>
            </a:custGeom>
            <a:solidFill>
              <a:srgbClr val="FFFFFF"/>
            </a:solidFill>
          </p:spPr>
        </p:sp>
        <p:sp>
          <p:nvSpPr>
            <p:cNvPr name="TextBox 4" id="4"/>
            <p:cNvSpPr txBox="true"/>
            <p:nvPr/>
          </p:nvSpPr>
          <p:spPr>
            <a:xfrm>
              <a:off x="0" y="-9525"/>
              <a:ext cx="6236922" cy="3248372"/>
            </a:xfrm>
            <a:prstGeom prst="rect">
              <a:avLst/>
            </a:prstGeom>
          </p:spPr>
          <p:txBody>
            <a:bodyPr anchor="ctr" rtlCol="false" tIns="19016" lIns="19016" bIns="19016" rIns="19016"/>
            <a:lstStyle/>
            <a:p>
              <a:pPr algn="ctr">
                <a:lnSpc>
                  <a:spcPts val="733"/>
                </a:lnSpc>
                <a:spcBef>
                  <a:spcPct val="0"/>
                </a:spcBef>
              </a:pPr>
            </a:p>
          </p:txBody>
        </p:sp>
      </p:grpSp>
      <p:sp>
        <p:nvSpPr>
          <p:cNvPr name="Freeform 5" id="5"/>
          <p:cNvSpPr/>
          <p:nvPr/>
        </p:nvSpPr>
        <p:spPr>
          <a:xfrm flipH="false" flipV="false" rot="0">
            <a:off x="8968807" y="9171113"/>
            <a:ext cx="4209865" cy="1385428"/>
          </a:xfrm>
          <a:custGeom>
            <a:avLst/>
            <a:gdLst/>
            <a:ahLst/>
            <a:cxnLst/>
            <a:rect r="r" b="b" t="t" l="l"/>
            <a:pathLst>
              <a:path h="1385428" w="4209865">
                <a:moveTo>
                  <a:pt x="0" y="0"/>
                </a:moveTo>
                <a:lnTo>
                  <a:pt x="4209865" y="0"/>
                </a:lnTo>
                <a:lnTo>
                  <a:pt x="4209865" y="1385429"/>
                </a:lnTo>
                <a:lnTo>
                  <a:pt x="0" y="138542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584258" y="-398379"/>
            <a:ext cx="2730008" cy="2671995"/>
          </a:xfrm>
          <a:custGeom>
            <a:avLst/>
            <a:gdLst/>
            <a:ahLst/>
            <a:cxnLst/>
            <a:rect r="r" b="b" t="t" l="l"/>
            <a:pathLst>
              <a:path h="2671995" w="2730008">
                <a:moveTo>
                  <a:pt x="0" y="0"/>
                </a:moveTo>
                <a:lnTo>
                  <a:pt x="2730008" y="0"/>
                </a:lnTo>
                <a:lnTo>
                  <a:pt x="2730008" y="2671995"/>
                </a:lnTo>
                <a:lnTo>
                  <a:pt x="0" y="2671995"/>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16622237" y="81675"/>
            <a:ext cx="1274126" cy="1973997"/>
          </a:xfrm>
          <a:custGeom>
            <a:avLst/>
            <a:gdLst/>
            <a:ahLst/>
            <a:cxnLst/>
            <a:rect r="r" b="b" t="t" l="l"/>
            <a:pathLst>
              <a:path h="1973997" w="1274126">
                <a:moveTo>
                  <a:pt x="0" y="0"/>
                </a:moveTo>
                <a:lnTo>
                  <a:pt x="1274126" y="0"/>
                </a:lnTo>
                <a:lnTo>
                  <a:pt x="1274126" y="1973998"/>
                </a:lnTo>
                <a:lnTo>
                  <a:pt x="0" y="1973998"/>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p:cNvSpPr/>
          <p:nvPr/>
        </p:nvSpPr>
        <p:spPr>
          <a:xfrm flipH="false" flipV="false" rot="0">
            <a:off x="0" y="6172200"/>
            <a:ext cx="3426506" cy="4114800"/>
          </a:xfrm>
          <a:custGeom>
            <a:avLst/>
            <a:gdLst/>
            <a:ahLst/>
            <a:cxnLst/>
            <a:rect r="r" b="b" t="t" l="l"/>
            <a:pathLst>
              <a:path h="4114800" w="3426506">
                <a:moveTo>
                  <a:pt x="0" y="0"/>
                </a:moveTo>
                <a:lnTo>
                  <a:pt x="3426506" y="0"/>
                </a:lnTo>
                <a:lnTo>
                  <a:pt x="3426506"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9" id="9"/>
          <p:cNvSpPr/>
          <p:nvPr/>
        </p:nvSpPr>
        <p:spPr>
          <a:xfrm flipH="false" flipV="false" rot="0">
            <a:off x="821526" y="381876"/>
            <a:ext cx="6217673" cy="9481951"/>
          </a:xfrm>
          <a:custGeom>
            <a:avLst/>
            <a:gdLst/>
            <a:ahLst/>
            <a:cxnLst/>
            <a:rect r="r" b="b" t="t" l="l"/>
            <a:pathLst>
              <a:path h="9481951" w="6217673">
                <a:moveTo>
                  <a:pt x="0" y="0"/>
                </a:moveTo>
                <a:lnTo>
                  <a:pt x="6217673" y="0"/>
                </a:lnTo>
                <a:lnTo>
                  <a:pt x="6217673" y="9481951"/>
                </a:lnTo>
                <a:lnTo>
                  <a:pt x="0" y="9481951"/>
                </a:lnTo>
                <a:lnTo>
                  <a:pt x="0" y="0"/>
                </a:lnTo>
                <a:close/>
              </a:path>
            </a:pathLst>
          </a:custGeom>
          <a:blipFill>
            <a:blip r:embed="rId10"/>
            <a:stretch>
              <a:fillRect l="0" t="0" r="0" b="0"/>
            </a:stretch>
          </a:blipFill>
        </p:spPr>
      </p:sp>
      <p:sp>
        <p:nvSpPr>
          <p:cNvPr name="Freeform 10" id="10"/>
          <p:cNvSpPr/>
          <p:nvPr/>
        </p:nvSpPr>
        <p:spPr>
          <a:xfrm flipH="false" flipV="false" rot="0">
            <a:off x="14880477" y="6605258"/>
            <a:ext cx="3015886" cy="3083155"/>
          </a:xfrm>
          <a:custGeom>
            <a:avLst/>
            <a:gdLst/>
            <a:ahLst/>
            <a:cxnLst/>
            <a:rect r="r" b="b" t="t" l="l"/>
            <a:pathLst>
              <a:path h="3083155" w="3015886">
                <a:moveTo>
                  <a:pt x="0" y="0"/>
                </a:moveTo>
                <a:lnTo>
                  <a:pt x="3015886" y="0"/>
                </a:lnTo>
                <a:lnTo>
                  <a:pt x="3015886" y="3083155"/>
                </a:lnTo>
                <a:lnTo>
                  <a:pt x="0" y="3083155"/>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11" id="11"/>
          <p:cNvSpPr/>
          <p:nvPr/>
        </p:nvSpPr>
        <p:spPr>
          <a:xfrm flipH="false" flipV="false" rot="0">
            <a:off x="12065997" y="1186129"/>
            <a:ext cx="2225351" cy="2200316"/>
          </a:xfrm>
          <a:custGeom>
            <a:avLst/>
            <a:gdLst/>
            <a:ahLst/>
            <a:cxnLst/>
            <a:rect r="r" b="b" t="t" l="l"/>
            <a:pathLst>
              <a:path h="2200316" w="2225351">
                <a:moveTo>
                  <a:pt x="0" y="0"/>
                </a:moveTo>
                <a:lnTo>
                  <a:pt x="2225351" y="0"/>
                </a:lnTo>
                <a:lnTo>
                  <a:pt x="2225351" y="2200315"/>
                </a:lnTo>
                <a:lnTo>
                  <a:pt x="0" y="2200315"/>
                </a:lnTo>
                <a:lnTo>
                  <a:pt x="0" y="0"/>
                </a:lnTo>
                <a:close/>
              </a:path>
            </a:pathLst>
          </a:custGeom>
          <a:blipFill>
            <a:blip r:embed="rId13"/>
            <a:stretch>
              <a:fillRect l="0" t="0" r="0" b="0"/>
            </a:stretch>
          </a:blipFill>
        </p:spPr>
      </p:sp>
      <p:sp>
        <p:nvSpPr>
          <p:cNvPr name="TextBox 12" id="12"/>
          <p:cNvSpPr txBox="true"/>
          <p:nvPr/>
        </p:nvSpPr>
        <p:spPr>
          <a:xfrm rot="0">
            <a:off x="8101890" y="2679687"/>
            <a:ext cx="10153564" cy="982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nine peaks</a:t>
            </a:r>
          </a:p>
        </p:txBody>
      </p:sp>
      <p:sp>
        <p:nvSpPr>
          <p:cNvPr name="TextBox 13" id="13"/>
          <p:cNvSpPr txBox="true"/>
          <p:nvPr/>
        </p:nvSpPr>
        <p:spPr>
          <a:xfrm rot="0">
            <a:off x="8101890" y="3815069"/>
            <a:ext cx="7076685" cy="1956435"/>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Semi-Bold"/>
                <a:ea typeface="Quicksand Semi-Bold"/>
                <a:cs typeface="Quicksand Semi-Bold"/>
                <a:sym typeface="Quicksand Semi-Bold"/>
              </a:rPr>
              <a:t>G</a:t>
            </a:r>
            <a:r>
              <a:rPr lang="en-US" b="true" sz="2299" spc="137" u="none">
                <a:solidFill>
                  <a:srgbClr val="000000"/>
                </a:solidFill>
                <a:latin typeface="Quicksand Semi-Bold"/>
                <a:ea typeface="Quicksand Semi-Bold"/>
                <a:cs typeface="Quicksand Semi-Bold"/>
                <a:sym typeface="Quicksand Semi-Bold"/>
              </a:rPr>
              <a:t>enre</a:t>
            </a:r>
            <a:r>
              <a:rPr lang="en-US" b="true" sz="2299" spc="137" u="none">
                <a:solidFill>
                  <a:srgbClr val="000000"/>
                </a:solidFill>
                <a:latin typeface="Quicksand Bold"/>
                <a:ea typeface="Quicksand Bold"/>
                <a:cs typeface="Quicksand Bold"/>
                <a:sym typeface="Quicksand Bold"/>
              </a:rPr>
              <a:t> </a:t>
            </a:r>
            <a:r>
              <a:rPr lang="en-US" b="true" sz="2299" spc="137">
                <a:solidFill>
                  <a:srgbClr val="000000"/>
                </a:solidFill>
                <a:latin typeface="Quicksand Bold"/>
                <a:ea typeface="Quicksand Bold"/>
                <a:cs typeface="Quicksand Bold"/>
                <a:sym typeface="Quicksand Bold"/>
              </a:rPr>
              <a:t>: furyô</a:t>
            </a:r>
          </a:p>
          <a:p>
            <a:pPr algn="l" marL="0" indent="0" lvl="0">
              <a:lnSpc>
                <a:spcPts val="3104"/>
              </a:lnSpc>
              <a:spcBef>
                <a:spcPct val="0"/>
              </a:spcBef>
            </a:pPr>
          </a:p>
          <a:p>
            <a:pPr algn="l" marL="0" indent="0" lvl="0">
              <a:lnSpc>
                <a:spcPts val="3104"/>
              </a:lnSpc>
              <a:spcBef>
                <a:spcPct val="0"/>
              </a:spcBef>
            </a:pPr>
            <a:r>
              <a:rPr lang="en-US" b="true" sz="2299" spc="137" u="none">
                <a:solidFill>
                  <a:srgbClr val="000000"/>
                </a:solidFill>
                <a:latin typeface="Quicksand Semi-Bold"/>
                <a:ea typeface="Quicksand Semi-Bold"/>
                <a:cs typeface="Quicksand Semi-Bold"/>
                <a:sym typeface="Quicksand Semi-Bold"/>
              </a:rPr>
              <a:t>Série en cours (10 tomes en France)</a:t>
            </a:r>
          </a:p>
          <a:p>
            <a:pPr algn="l" marL="0" indent="0" lvl="0">
              <a:lnSpc>
                <a:spcPts val="3104"/>
              </a:lnSpc>
              <a:spcBef>
                <a:spcPct val="0"/>
              </a:spcBef>
            </a:pPr>
          </a:p>
          <a:p>
            <a:pPr algn="l" marL="0" indent="0" lvl="0">
              <a:lnSpc>
                <a:spcPts val="3104"/>
              </a:lnSpc>
              <a:spcBef>
                <a:spcPct val="0"/>
              </a:spcBef>
            </a:pPr>
          </a:p>
        </p:txBody>
      </p:sp>
      <p:sp>
        <p:nvSpPr>
          <p:cNvPr name="TextBox 14" id="14"/>
          <p:cNvSpPr txBox="true"/>
          <p:nvPr/>
        </p:nvSpPr>
        <p:spPr>
          <a:xfrm rot="0">
            <a:off x="8101890" y="5179278"/>
            <a:ext cx="7076685" cy="784860"/>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Bold"/>
                <a:ea typeface="Quicksand Bold"/>
                <a:cs typeface="Quicksand Bold"/>
                <a:sym typeface="Quicksand Bold"/>
              </a:rPr>
              <a:t>Mots clés : voyou, tokyo revengers, voyage dans le temps, humour, combat</a:t>
            </a:r>
          </a:p>
        </p:txBody>
      </p:sp>
    </p:spTree>
  </p:cSld>
  <p:clrMapOvr>
    <a:masterClrMapping/>
  </p:clrMapOvr>
</p:sld>
</file>

<file path=ppt/slides/slide35.xml><?xml version="1.0" encoding="utf-8"?>
<p:sld xmlns:p="http://schemas.openxmlformats.org/presentationml/2006/main" xmlns:a="http://schemas.openxmlformats.org/drawingml/2006/main" xmlns:r="http://schemas.openxmlformats.org/officeDocument/2006/relationships">
  <p:cSld>
    <p:bg>
      <p:bgPr>
        <a:solidFill>
          <a:srgbClr val="EDECED"/>
        </a:solidFill>
      </p:bgPr>
    </p:bg>
    <p:spTree>
      <p:nvGrpSpPr>
        <p:cNvPr id="1" name=""/>
        <p:cNvGrpSpPr/>
        <p:nvPr/>
      </p:nvGrpSpPr>
      <p:grpSpPr>
        <a:xfrm>
          <a:off x="0" y="0"/>
          <a:ext cx="0" cy="0"/>
          <a:chOff x="0" y="0"/>
          <a:chExt cx="0" cy="0"/>
        </a:xfrm>
      </p:grpSpPr>
      <p:sp>
        <p:nvSpPr>
          <p:cNvPr name="Freeform 2" id="2"/>
          <p:cNvSpPr/>
          <p:nvPr/>
        </p:nvSpPr>
        <p:spPr>
          <a:xfrm flipH="true" flipV="false" rot="0">
            <a:off x="16148588" y="88103"/>
            <a:ext cx="2221424" cy="2575564"/>
          </a:xfrm>
          <a:custGeom>
            <a:avLst/>
            <a:gdLst/>
            <a:ahLst/>
            <a:cxnLst/>
            <a:rect r="r" b="b" t="t" l="l"/>
            <a:pathLst>
              <a:path h="2575564" w="2221424">
                <a:moveTo>
                  <a:pt x="2221424" y="0"/>
                </a:moveTo>
                <a:lnTo>
                  <a:pt x="0" y="0"/>
                </a:lnTo>
                <a:lnTo>
                  <a:pt x="0" y="2575564"/>
                </a:lnTo>
                <a:lnTo>
                  <a:pt x="2221424" y="2575564"/>
                </a:lnTo>
                <a:lnTo>
                  <a:pt x="2221424"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550486" y="-486809"/>
            <a:ext cx="3158372" cy="3150476"/>
          </a:xfrm>
          <a:custGeom>
            <a:avLst/>
            <a:gdLst/>
            <a:ahLst/>
            <a:cxnLst/>
            <a:rect r="r" b="b" t="t" l="l"/>
            <a:pathLst>
              <a:path h="3150476" w="3158372">
                <a:moveTo>
                  <a:pt x="0" y="0"/>
                </a:moveTo>
                <a:lnTo>
                  <a:pt x="3158372" y="0"/>
                </a:lnTo>
                <a:lnTo>
                  <a:pt x="3158372" y="3150476"/>
                </a:lnTo>
                <a:lnTo>
                  <a:pt x="0" y="3150476"/>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826678" y="7118406"/>
            <a:ext cx="3364494" cy="2599836"/>
          </a:xfrm>
          <a:custGeom>
            <a:avLst/>
            <a:gdLst/>
            <a:ahLst/>
            <a:cxnLst/>
            <a:rect r="r" b="b" t="t" l="l"/>
            <a:pathLst>
              <a:path h="2599836" w="3364494">
                <a:moveTo>
                  <a:pt x="0" y="0"/>
                </a:moveTo>
                <a:lnTo>
                  <a:pt x="3364494" y="0"/>
                </a:lnTo>
                <a:lnTo>
                  <a:pt x="3364494" y="2599836"/>
                </a:lnTo>
                <a:lnTo>
                  <a:pt x="0" y="2599836"/>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13601700" y="7121513"/>
            <a:ext cx="7315200" cy="3165487"/>
          </a:xfrm>
          <a:custGeom>
            <a:avLst/>
            <a:gdLst/>
            <a:ahLst/>
            <a:cxnLst/>
            <a:rect r="r" b="b" t="t" l="l"/>
            <a:pathLst>
              <a:path h="3165487" w="7315200">
                <a:moveTo>
                  <a:pt x="0" y="0"/>
                </a:moveTo>
                <a:lnTo>
                  <a:pt x="7315200" y="0"/>
                </a:lnTo>
                <a:lnTo>
                  <a:pt x="7315200" y="3165487"/>
                </a:lnTo>
                <a:lnTo>
                  <a:pt x="0" y="3165487"/>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0">
            <a:off x="4662344" y="88103"/>
            <a:ext cx="2748349" cy="3826816"/>
          </a:xfrm>
          <a:custGeom>
            <a:avLst/>
            <a:gdLst/>
            <a:ahLst/>
            <a:cxnLst/>
            <a:rect r="r" b="b" t="t" l="l"/>
            <a:pathLst>
              <a:path h="3826816" w="2748349">
                <a:moveTo>
                  <a:pt x="0" y="0"/>
                </a:moveTo>
                <a:lnTo>
                  <a:pt x="2748350" y="0"/>
                </a:lnTo>
                <a:lnTo>
                  <a:pt x="2748350" y="3826816"/>
                </a:lnTo>
                <a:lnTo>
                  <a:pt x="0" y="3826816"/>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7" id="7"/>
          <p:cNvSpPr/>
          <p:nvPr/>
        </p:nvSpPr>
        <p:spPr>
          <a:xfrm flipH="false" flipV="false" rot="0">
            <a:off x="4662344" y="2953845"/>
            <a:ext cx="4171754" cy="6356958"/>
          </a:xfrm>
          <a:custGeom>
            <a:avLst/>
            <a:gdLst/>
            <a:ahLst/>
            <a:cxnLst/>
            <a:rect r="r" b="b" t="t" l="l"/>
            <a:pathLst>
              <a:path h="6356958" w="4171754">
                <a:moveTo>
                  <a:pt x="0" y="0"/>
                </a:moveTo>
                <a:lnTo>
                  <a:pt x="4171754" y="0"/>
                </a:lnTo>
                <a:lnTo>
                  <a:pt x="4171754" y="6356958"/>
                </a:lnTo>
                <a:lnTo>
                  <a:pt x="0" y="6356958"/>
                </a:lnTo>
                <a:lnTo>
                  <a:pt x="0" y="0"/>
                </a:lnTo>
                <a:close/>
              </a:path>
            </a:pathLst>
          </a:custGeom>
          <a:blipFill>
            <a:blip r:embed="rId12"/>
            <a:stretch>
              <a:fillRect l="0" t="0" r="0" b="0"/>
            </a:stretch>
          </a:blipFill>
        </p:spPr>
      </p:sp>
      <p:sp>
        <p:nvSpPr>
          <p:cNvPr name="Freeform 8" id="8"/>
          <p:cNvSpPr/>
          <p:nvPr/>
        </p:nvSpPr>
        <p:spPr>
          <a:xfrm flipH="false" flipV="false" rot="0">
            <a:off x="355505" y="580132"/>
            <a:ext cx="4306839" cy="6356958"/>
          </a:xfrm>
          <a:custGeom>
            <a:avLst/>
            <a:gdLst/>
            <a:ahLst/>
            <a:cxnLst/>
            <a:rect r="r" b="b" t="t" l="l"/>
            <a:pathLst>
              <a:path h="6356958" w="4306839">
                <a:moveTo>
                  <a:pt x="0" y="0"/>
                </a:moveTo>
                <a:lnTo>
                  <a:pt x="4306839" y="0"/>
                </a:lnTo>
                <a:lnTo>
                  <a:pt x="4306839" y="6356958"/>
                </a:lnTo>
                <a:lnTo>
                  <a:pt x="0" y="6356958"/>
                </a:lnTo>
                <a:lnTo>
                  <a:pt x="0" y="0"/>
                </a:lnTo>
                <a:close/>
              </a:path>
            </a:pathLst>
          </a:custGeom>
          <a:blipFill>
            <a:blip r:embed="rId13"/>
            <a:stretch>
              <a:fillRect l="0" t="0" r="0" b="0"/>
            </a:stretch>
          </a:blipFill>
        </p:spPr>
      </p:sp>
      <p:sp>
        <p:nvSpPr>
          <p:cNvPr name="TextBox 9" id="9"/>
          <p:cNvSpPr txBox="true"/>
          <p:nvPr/>
        </p:nvSpPr>
        <p:spPr>
          <a:xfrm rot="0">
            <a:off x="9550646" y="1903700"/>
            <a:ext cx="7708654" cy="982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Synopsis</a:t>
            </a:r>
          </a:p>
        </p:txBody>
      </p:sp>
      <p:sp>
        <p:nvSpPr>
          <p:cNvPr name="TextBox 10" id="10"/>
          <p:cNvSpPr txBox="true"/>
          <p:nvPr/>
        </p:nvSpPr>
        <p:spPr>
          <a:xfrm rot="0">
            <a:off x="9550646" y="3002409"/>
            <a:ext cx="7076685" cy="5415915"/>
          </a:xfrm>
          <a:prstGeom prst="rect">
            <a:avLst/>
          </a:prstGeom>
        </p:spPr>
        <p:txBody>
          <a:bodyPr anchor="t" rtlCol="false" tIns="0" lIns="0" bIns="0" rIns="0">
            <a:spAutoFit/>
          </a:bodyPr>
          <a:lstStyle/>
          <a:p>
            <a:pPr algn="l" marL="0" indent="0" lvl="0">
              <a:lnSpc>
                <a:spcPts val="2295"/>
              </a:lnSpc>
              <a:spcBef>
                <a:spcPct val="0"/>
              </a:spcBef>
            </a:pPr>
            <a:r>
              <a:rPr lang="en-US" b="true" sz="1700" spc="102">
                <a:solidFill>
                  <a:srgbClr val="000000"/>
                </a:solidFill>
                <a:latin typeface="Quicksand Semi-Bold"/>
                <a:ea typeface="Quicksand Semi-Bold"/>
                <a:cs typeface="Quicksand Semi-Bold"/>
                <a:sym typeface="Quicksand Semi-Bold"/>
              </a:rPr>
              <a:t>À seulement 16 ans, Gaku possède déjà une réputation de dur à cuire qui attire les délinquants du coin, et les bagarr</a:t>
            </a:r>
            <a:r>
              <a:rPr lang="en-US" b="true" sz="1700" spc="102" u="none">
                <a:solidFill>
                  <a:srgbClr val="000000"/>
                </a:solidFill>
                <a:latin typeface="Quicksand Semi-Bold"/>
                <a:ea typeface="Quicksand Semi-Bold"/>
                <a:cs typeface="Quicksand Semi-Bold"/>
                <a:sym typeface="Quicksand Semi-Bold"/>
              </a:rPr>
              <a:t>es s’enchaînent, malgré les remontrances de son père Harumi… Le lycéen n’a que peu de respect pour ce gérant bougon d’un restaurant sans avenir. Pourtant, quand l’homme meurt d’un accident, c’est toute une foule qui débarque à son enterrement, pleurant la perte d’un héros qui aurait autrefois uni les gangs locaux… </a:t>
            </a:r>
          </a:p>
          <a:p>
            <a:pPr algn="l" marL="0" indent="0" lvl="0">
              <a:lnSpc>
                <a:spcPts val="2295"/>
              </a:lnSpc>
              <a:spcBef>
                <a:spcPct val="0"/>
              </a:spcBef>
            </a:pPr>
            <a:r>
              <a:rPr lang="en-US" b="true" sz="1700" spc="102" u="none">
                <a:solidFill>
                  <a:srgbClr val="000000"/>
                </a:solidFill>
                <a:latin typeface="Quicksand Semi-Bold"/>
                <a:ea typeface="Quicksand Semi-Bold"/>
                <a:cs typeface="Quicksand Semi-Bold"/>
                <a:sym typeface="Quicksand Semi-Bold"/>
              </a:rPr>
              <a:t>En guise de dernier hommage, Gaku part à la pêche, le passe-temps favori de son père, mais finit à l’eau ! Remonté de justesse par un garçon de son âge au look de racaille, il n’a pas le temps de souffler qu’une bande vient attaquer son sauveur… qui n’est autre que son père, plus jeune de 22 ans ! </a:t>
            </a:r>
          </a:p>
          <a:p>
            <a:pPr algn="l" marL="0" indent="0" lvl="0">
              <a:lnSpc>
                <a:spcPts val="2295"/>
              </a:lnSpc>
              <a:spcBef>
                <a:spcPct val="0"/>
              </a:spcBef>
            </a:pPr>
            <a:r>
              <a:rPr lang="en-US" b="true" sz="1700" spc="102" u="none">
                <a:solidFill>
                  <a:srgbClr val="000000"/>
                </a:solidFill>
                <a:latin typeface="Quicksand Semi-Bold"/>
                <a:ea typeface="Quicksand Semi-Bold"/>
                <a:cs typeface="Quicksand Semi-Bold"/>
                <a:sym typeface="Quicksand Semi-Bold"/>
              </a:rPr>
              <a:t>L’adolescent afait un bond dans le passé, à une époque où couve une guerre sans pitié pour prendre la tête des bad boys de la ville. Mais cette fois, il compte bien prêter main-forte à son paternel !</a:t>
            </a:r>
          </a:p>
          <a:p>
            <a:pPr algn="l" marL="0" indent="0" lvl="0">
              <a:lnSpc>
                <a:spcPts val="2295"/>
              </a:lnSpc>
              <a:spcBef>
                <a:spcPct val="0"/>
              </a:spcBef>
            </a:pPr>
          </a:p>
        </p:txBody>
      </p:sp>
    </p:spTree>
  </p:cSld>
  <p:clrMapOvr>
    <a:masterClrMapping/>
  </p:clrMapOvr>
</p:sld>
</file>

<file path=ppt/slides/slide36.xml><?xml version="1.0" encoding="utf-8"?>
<p:sld xmlns:p="http://schemas.openxmlformats.org/presentationml/2006/main" xmlns:a="http://schemas.openxmlformats.org/drawingml/2006/main" xmlns:r="http://schemas.openxmlformats.org/officeDocument/2006/relationships">
  <p:cSld>
    <p:bg>
      <p:bgPr>
        <a:solidFill>
          <a:srgbClr val="F6A64A"/>
        </a:solidFill>
      </p:bgPr>
    </p:bg>
    <p:spTree>
      <p:nvGrpSpPr>
        <p:cNvPr id="1" name=""/>
        <p:cNvGrpSpPr/>
        <p:nvPr/>
      </p:nvGrpSpPr>
      <p:grpSpPr>
        <a:xfrm>
          <a:off x="0" y="0"/>
          <a:ext cx="0" cy="0"/>
          <a:chOff x="0" y="0"/>
          <a:chExt cx="0" cy="0"/>
        </a:xfrm>
      </p:grpSpPr>
      <p:grpSp>
        <p:nvGrpSpPr>
          <p:cNvPr name="Group 2" id="2"/>
          <p:cNvGrpSpPr/>
          <p:nvPr/>
        </p:nvGrpSpPr>
        <p:grpSpPr>
          <a:xfrm rot="0">
            <a:off x="821526" y="821621"/>
            <a:ext cx="16644948" cy="8643757"/>
            <a:chOff x="0" y="0"/>
            <a:chExt cx="6236922" cy="3238847"/>
          </a:xfrm>
        </p:grpSpPr>
        <p:sp>
          <p:nvSpPr>
            <p:cNvPr name="Freeform 3" id="3"/>
            <p:cNvSpPr/>
            <p:nvPr/>
          </p:nvSpPr>
          <p:spPr>
            <a:xfrm flipH="false" flipV="false" rot="0">
              <a:off x="0" y="0"/>
              <a:ext cx="6236922" cy="3238847"/>
            </a:xfrm>
            <a:custGeom>
              <a:avLst/>
              <a:gdLst/>
              <a:ahLst/>
              <a:cxnLst/>
              <a:rect r="r" b="b" t="t" l="l"/>
              <a:pathLst>
                <a:path h="3238847" w="6236922">
                  <a:moveTo>
                    <a:pt x="1395" y="0"/>
                  </a:moveTo>
                  <a:lnTo>
                    <a:pt x="6235527" y="0"/>
                  </a:lnTo>
                  <a:cubicBezTo>
                    <a:pt x="6236298" y="0"/>
                    <a:pt x="6236922" y="625"/>
                    <a:pt x="6236922" y="1395"/>
                  </a:cubicBezTo>
                  <a:lnTo>
                    <a:pt x="6236922" y="3237452"/>
                  </a:lnTo>
                  <a:cubicBezTo>
                    <a:pt x="6236922" y="3238222"/>
                    <a:pt x="6236298" y="3238847"/>
                    <a:pt x="6235527" y="3238847"/>
                  </a:cubicBezTo>
                  <a:lnTo>
                    <a:pt x="1395" y="3238847"/>
                  </a:lnTo>
                  <a:cubicBezTo>
                    <a:pt x="625" y="3238847"/>
                    <a:pt x="0" y="3238222"/>
                    <a:pt x="0" y="3237452"/>
                  </a:cubicBezTo>
                  <a:lnTo>
                    <a:pt x="0" y="1395"/>
                  </a:lnTo>
                  <a:cubicBezTo>
                    <a:pt x="0" y="625"/>
                    <a:pt x="625" y="0"/>
                    <a:pt x="1395" y="0"/>
                  </a:cubicBezTo>
                  <a:close/>
                </a:path>
              </a:pathLst>
            </a:custGeom>
            <a:solidFill>
              <a:srgbClr val="FFFFFF"/>
            </a:solidFill>
          </p:spPr>
        </p:sp>
        <p:sp>
          <p:nvSpPr>
            <p:cNvPr name="TextBox 4" id="4"/>
            <p:cNvSpPr txBox="true"/>
            <p:nvPr/>
          </p:nvSpPr>
          <p:spPr>
            <a:xfrm>
              <a:off x="0" y="-9525"/>
              <a:ext cx="6236922" cy="3248372"/>
            </a:xfrm>
            <a:prstGeom prst="rect">
              <a:avLst/>
            </a:prstGeom>
          </p:spPr>
          <p:txBody>
            <a:bodyPr anchor="ctr" rtlCol="false" tIns="19016" lIns="19016" bIns="19016" rIns="19016"/>
            <a:lstStyle/>
            <a:p>
              <a:pPr algn="ctr">
                <a:lnSpc>
                  <a:spcPts val="733"/>
                </a:lnSpc>
                <a:spcBef>
                  <a:spcPct val="0"/>
                </a:spcBef>
              </a:pPr>
            </a:p>
          </p:txBody>
        </p:sp>
      </p:grpSp>
      <p:sp>
        <p:nvSpPr>
          <p:cNvPr name="Freeform 5" id="5"/>
          <p:cNvSpPr/>
          <p:nvPr/>
        </p:nvSpPr>
        <p:spPr>
          <a:xfrm flipH="false" flipV="false" rot="0">
            <a:off x="15749360" y="8678629"/>
            <a:ext cx="3019880" cy="2261135"/>
          </a:xfrm>
          <a:custGeom>
            <a:avLst/>
            <a:gdLst/>
            <a:ahLst/>
            <a:cxnLst/>
            <a:rect r="r" b="b" t="t" l="l"/>
            <a:pathLst>
              <a:path h="2261135" w="3019880">
                <a:moveTo>
                  <a:pt x="0" y="0"/>
                </a:moveTo>
                <a:lnTo>
                  <a:pt x="3019880" y="0"/>
                </a:lnTo>
                <a:lnTo>
                  <a:pt x="3019880" y="2261135"/>
                </a:lnTo>
                <a:lnTo>
                  <a:pt x="0" y="226113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36349" y="821621"/>
            <a:ext cx="1984703" cy="1807884"/>
          </a:xfrm>
          <a:custGeom>
            <a:avLst/>
            <a:gdLst/>
            <a:ahLst/>
            <a:cxnLst/>
            <a:rect r="r" b="b" t="t" l="l"/>
            <a:pathLst>
              <a:path h="1807884" w="1984703">
                <a:moveTo>
                  <a:pt x="0" y="0"/>
                </a:moveTo>
                <a:lnTo>
                  <a:pt x="1984702" y="0"/>
                </a:lnTo>
                <a:lnTo>
                  <a:pt x="1984702" y="1807884"/>
                </a:lnTo>
                <a:lnTo>
                  <a:pt x="0" y="180788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11369952" y="504428"/>
            <a:ext cx="6096522" cy="9278144"/>
          </a:xfrm>
          <a:custGeom>
            <a:avLst/>
            <a:gdLst/>
            <a:ahLst/>
            <a:cxnLst/>
            <a:rect r="r" b="b" t="t" l="l"/>
            <a:pathLst>
              <a:path h="9278144" w="6096522">
                <a:moveTo>
                  <a:pt x="0" y="0"/>
                </a:moveTo>
                <a:lnTo>
                  <a:pt x="6096522" y="0"/>
                </a:lnTo>
                <a:lnTo>
                  <a:pt x="6096522" y="9278144"/>
                </a:lnTo>
                <a:lnTo>
                  <a:pt x="0" y="9278144"/>
                </a:lnTo>
                <a:lnTo>
                  <a:pt x="0" y="0"/>
                </a:lnTo>
                <a:close/>
              </a:path>
            </a:pathLst>
          </a:custGeom>
          <a:blipFill>
            <a:blip r:embed="rId6"/>
            <a:stretch>
              <a:fillRect l="0" t="0" r="0" b="0"/>
            </a:stretch>
          </a:blipFill>
        </p:spPr>
      </p:sp>
      <p:sp>
        <p:nvSpPr>
          <p:cNvPr name="Freeform 8" id="8"/>
          <p:cNvSpPr/>
          <p:nvPr/>
        </p:nvSpPr>
        <p:spPr>
          <a:xfrm flipH="false" flipV="false" rot="0">
            <a:off x="7272497" y="-1889488"/>
            <a:ext cx="3211541" cy="3285464"/>
          </a:xfrm>
          <a:custGeom>
            <a:avLst/>
            <a:gdLst/>
            <a:ahLst/>
            <a:cxnLst/>
            <a:rect r="r" b="b" t="t" l="l"/>
            <a:pathLst>
              <a:path h="3285464" w="3211541">
                <a:moveTo>
                  <a:pt x="0" y="0"/>
                </a:moveTo>
                <a:lnTo>
                  <a:pt x="3211541" y="0"/>
                </a:lnTo>
                <a:lnTo>
                  <a:pt x="3211541" y="3285463"/>
                </a:lnTo>
                <a:lnTo>
                  <a:pt x="0" y="3285463"/>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9" id="9"/>
          <p:cNvSpPr/>
          <p:nvPr/>
        </p:nvSpPr>
        <p:spPr>
          <a:xfrm flipH="false" flipV="false" rot="0">
            <a:off x="36349" y="7302399"/>
            <a:ext cx="2678551" cy="2988241"/>
          </a:xfrm>
          <a:custGeom>
            <a:avLst/>
            <a:gdLst/>
            <a:ahLst/>
            <a:cxnLst/>
            <a:rect r="r" b="b" t="t" l="l"/>
            <a:pathLst>
              <a:path h="2988241" w="2678551">
                <a:moveTo>
                  <a:pt x="0" y="0"/>
                </a:moveTo>
                <a:lnTo>
                  <a:pt x="2678550" y="0"/>
                </a:lnTo>
                <a:lnTo>
                  <a:pt x="2678550" y="2988241"/>
                </a:lnTo>
                <a:lnTo>
                  <a:pt x="0" y="2988241"/>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10" id="10"/>
          <p:cNvSpPr/>
          <p:nvPr/>
        </p:nvSpPr>
        <p:spPr>
          <a:xfrm flipH="false" flipV="false" rot="0">
            <a:off x="7610430" y="5735115"/>
            <a:ext cx="4041489" cy="4074082"/>
          </a:xfrm>
          <a:custGeom>
            <a:avLst/>
            <a:gdLst/>
            <a:ahLst/>
            <a:cxnLst/>
            <a:rect r="r" b="b" t="t" l="l"/>
            <a:pathLst>
              <a:path h="4074082" w="4041489">
                <a:moveTo>
                  <a:pt x="0" y="0"/>
                </a:moveTo>
                <a:lnTo>
                  <a:pt x="4041489" y="0"/>
                </a:lnTo>
                <a:lnTo>
                  <a:pt x="4041489" y="4074082"/>
                </a:lnTo>
                <a:lnTo>
                  <a:pt x="0" y="4074082"/>
                </a:lnTo>
                <a:lnTo>
                  <a:pt x="0" y="0"/>
                </a:lnTo>
                <a:close/>
              </a:path>
            </a:pathLst>
          </a:custGeom>
          <a:blipFill>
            <a:blip r:embed="rId11"/>
            <a:stretch>
              <a:fillRect l="0" t="0" r="0" b="0"/>
            </a:stretch>
          </a:blipFill>
        </p:spPr>
      </p:sp>
      <p:sp>
        <p:nvSpPr>
          <p:cNvPr name="Freeform 11" id="11"/>
          <p:cNvSpPr/>
          <p:nvPr/>
        </p:nvSpPr>
        <p:spPr>
          <a:xfrm flipH="false" flipV="false" rot="0">
            <a:off x="4457383" y="6735057"/>
            <a:ext cx="2815114" cy="2730321"/>
          </a:xfrm>
          <a:custGeom>
            <a:avLst/>
            <a:gdLst/>
            <a:ahLst/>
            <a:cxnLst/>
            <a:rect r="r" b="b" t="t" l="l"/>
            <a:pathLst>
              <a:path h="2730321" w="2815114">
                <a:moveTo>
                  <a:pt x="0" y="0"/>
                </a:moveTo>
                <a:lnTo>
                  <a:pt x="2815114" y="0"/>
                </a:lnTo>
                <a:lnTo>
                  <a:pt x="2815114" y="2730322"/>
                </a:lnTo>
                <a:lnTo>
                  <a:pt x="0" y="2730322"/>
                </a:lnTo>
                <a:lnTo>
                  <a:pt x="0" y="0"/>
                </a:lnTo>
                <a:close/>
              </a:path>
            </a:pathLst>
          </a:custGeom>
          <a:blipFill>
            <a:blip r:embed="rId12"/>
            <a:stretch>
              <a:fillRect l="0" t="0" r="0" b="0"/>
            </a:stretch>
          </a:blipFill>
        </p:spPr>
      </p:sp>
      <p:sp>
        <p:nvSpPr>
          <p:cNvPr name="Freeform 12" id="12"/>
          <p:cNvSpPr/>
          <p:nvPr/>
        </p:nvSpPr>
        <p:spPr>
          <a:xfrm flipH="true" flipV="false" rot="0">
            <a:off x="8347990" y="2893820"/>
            <a:ext cx="3021962" cy="7393180"/>
          </a:xfrm>
          <a:custGeom>
            <a:avLst/>
            <a:gdLst/>
            <a:ahLst/>
            <a:cxnLst/>
            <a:rect r="r" b="b" t="t" l="l"/>
            <a:pathLst>
              <a:path h="7393180" w="3021962">
                <a:moveTo>
                  <a:pt x="3021962" y="0"/>
                </a:moveTo>
                <a:lnTo>
                  <a:pt x="0" y="0"/>
                </a:lnTo>
                <a:lnTo>
                  <a:pt x="0" y="7393180"/>
                </a:lnTo>
                <a:lnTo>
                  <a:pt x="3021962" y="7393180"/>
                </a:lnTo>
                <a:lnTo>
                  <a:pt x="3021962" y="0"/>
                </a:lnTo>
                <a:close/>
              </a:path>
            </a:pathLst>
          </a:custGeom>
          <a:blipFill>
            <a:blip r:embed="rId13"/>
            <a:stretch>
              <a:fillRect l="0" t="0" r="0" b="0"/>
            </a:stretch>
          </a:blipFill>
        </p:spPr>
      </p:sp>
      <p:sp>
        <p:nvSpPr>
          <p:cNvPr name="TextBox 13" id="13"/>
          <p:cNvSpPr txBox="true"/>
          <p:nvPr/>
        </p:nvSpPr>
        <p:spPr>
          <a:xfrm rot="0">
            <a:off x="1504950" y="3642013"/>
            <a:ext cx="7076685" cy="1565910"/>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Semi-Bold"/>
                <a:ea typeface="Quicksand Semi-Bold"/>
                <a:cs typeface="Quicksand Semi-Bold"/>
                <a:sym typeface="Quicksand Semi-Bold"/>
              </a:rPr>
              <a:t>G</a:t>
            </a:r>
            <a:r>
              <a:rPr lang="en-US" b="true" sz="2299" spc="137" u="none">
                <a:solidFill>
                  <a:srgbClr val="000000"/>
                </a:solidFill>
                <a:latin typeface="Quicksand Semi-Bold"/>
                <a:ea typeface="Quicksand Semi-Bold"/>
                <a:cs typeface="Quicksand Semi-Bold"/>
                <a:sym typeface="Quicksand Semi-Bold"/>
              </a:rPr>
              <a:t>enre</a:t>
            </a:r>
            <a:r>
              <a:rPr lang="en-US" b="true" sz="2299" spc="137" u="none">
                <a:solidFill>
                  <a:srgbClr val="000000"/>
                </a:solidFill>
                <a:latin typeface="Quicksand Bold"/>
                <a:ea typeface="Quicksand Bold"/>
                <a:cs typeface="Quicksand Bold"/>
                <a:sym typeface="Quicksand Bold"/>
              </a:rPr>
              <a:t> </a:t>
            </a:r>
            <a:r>
              <a:rPr lang="en-US" b="true" sz="2299" spc="137">
                <a:solidFill>
                  <a:srgbClr val="000000"/>
                </a:solidFill>
                <a:latin typeface="Quicksand Bold"/>
                <a:ea typeface="Quicksand Bold"/>
                <a:cs typeface="Quicksand Bold"/>
                <a:sym typeface="Quicksand Bold"/>
              </a:rPr>
              <a:t>: Shonen</a:t>
            </a:r>
          </a:p>
          <a:p>
            <a:pPr algn="l" marL="0" indent="0" lvl="0">
              <a:lnSpc>
                <a:spcPts val="3104"/>
              </a:lnSpc>
              <a:spcBef>
                <a:spcPct val="0"/>
              </a:spcBef>
            </a:pPr>
          </a:p>
          <a:p>
            <a:pPr algn="l" marL="0" indent="0" lvl="0">
              <a:lnSpc>
                <a:spcPts val="3104"/>
              </a:lnSpc>
              <a:spcBef>
                <a:spcPct val="0"/>
              </a:spcBef>
            </a:pPr>
            <a:r>
              <a:rPr lang="en-US" b="true" sz="2299" spc="137" u="none">
                <a:solidFill>
                  <a:srgbClr val="000000"/>
                </a:solidFill>
                <a:latin typeface="Quicksand Semi-Bold"/>
                <a:ea typeface="Quicksand Semi-Bold"/>
                <a:cs typeface="Quicksand Semi-Bold"/>
                <a:sym typeface="Quicksand Semi-Bold"/>
              </a:rPr>
              <a:t>Série en cours (4 tomes en France)</a:t>
            </a:r>
          </a:p>
          <a:p>
            <a:pPr algn="l" marL="0" indent="0" lvl="0">
              <a:lnSpc>
                <a:spcPts val="3104"/>
              </a:lnSpc>
              <a:spcBef>
                <a:spcPct val="0"/>
              </a:spcBef>
            </a:pPr>
          </a:p>
        </p:txBody>
      </p:sp>
      <p:sp>
        <p:nvSpPr>
          <p:cNvPr name="TextBox 14" id="14"/>
          <p:cNvSpPr txBox="true"/>
          <p:nvPr/>
        </p:nvSpPr>
        <p:spPr>
          <a:xfrm rot="0">
            <a:off x="1504950" y="5204113"/>
            <a:ext cx="7076685" cy="784860"/>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Bold"/>
                <a:ea typeface="Quicksand Bold"/>
                <a:cs typeface="Quicksand Bold"/>
                <a:sym typeface="Quicksand Bold"/>
              </a:rPr>
              <a:t>Mots clés : Action, fantastique, humour, amitié</a:t>
            </a:r>
          </a:p>
        </p:txBody>
      </p:sp>
      <p:sp>
        <p:nvSpPr>
          <p:cNvPr name="TextBox 15" id="15"/>
          <p:cNvSpPr txBox="true"/>
          <p:nvPr/>
        </p:nvSpPr>
        <p:spPr>
          <a:xfrm rot="0">
            <a:off x="1504950" y="2349816"/>
            <a:ext cx="9112281" cy="19354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Phantom Busters</a:t>
            </a:r>
          </a:p>
          <a:p>
            <a:pPr algn="l">
              <a:lnSpc>
                <a:spcPts val="7560"/>
              </a:lnSpc>
            </a:pPr>
          </a:p>
        </p:txBody>
      </p:sp>
    </p:spTree>
  </p:cSld>
  <p:clrMapOvr>
    <a:masterClrMapping/>
  </p:clrMapOvr>
</p:sld>
</file>

<file path=ppt/slides/slide37.xml><?xml version="1.0" encoding="utf-8"?>
<p:sld xmlns:p="http://schemas.openxmlformats.org/presentationml/2006/main" xmlns:a="http://schemas.openxmlformats.org/drawingml/2006/main" xmlns:r="http://schemas.openxmlformats.org/officeDocument/2006/relationships">
  <p:cSld>
    <p:bg>
      <p:bgPr>
        <a:solidFill>
          <a:srgbClr val="EDECED"/>
        </a:solidFill>
      </p:bgPr>
    </p:bg>
    <p:spTree>
      <p:nvGrpSpPr>
        <p:cNvPr id="1" name=""/>
        <p:cNvGrpSpPr/>
        <p:nvPr/>
      </p:nvGrpSpPr>
      <p:grpSpPr>
        <a:xfrm>
          <a:off x="0" y="0"/>
          <a:ext cx="0" cy="0"/>
          <a:chOff x="0" y="0"/>
          <a:chExt cx="0" cy="0"/>
        </a:xfrm>
      </p:grpSpPr>
      <p:sp>
        <p:nvSpPr>
          <p:cNvPr name="Freeform 2" id="2"/>
          <p:cNvSpPr/>
          <p:nvPr/>
        </p:nvSpPr>
        <p:spPr>
          <a:xfrm flipH="true" flipV="false" rot="0">
            <a:off x="15276340" y="8594837"/>
            <a:ext cx="2221424" cy="2575564"/>
          </a:xfrm>
          <a:custGeom>
            <a:avLst/>
            <a:gdLst/>
            <a:ahLst/>
            <a:cxnLst/>
            <a:rect r="r" b="b" t="t" l="l"/>
            <a:pathLst>
              <a:path h="2575564" w="2221424">
                <a:moveTo>
                  <a:pt x="2221424" y="0"/>
                </a:moveTo>
                <a:lnTo>
                  <a:pt x="0" y="0"/>
                </a:lnTo>
                <a:lnTo>
                  <a:pt x="0" y="2575565"/>
                </a:lnTo>
                <a:lnTo>
                  <a:pt x="2221424" y="2575565"/>
                </a:lnTo>
                <a:lnTo>
                  <a:pt x="2221424"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3031749" y="779406"/>
            <a:ext cx="4779087" cy="7834569"/>
          </a:xfrm>
          <a:custGeom>
            <a:avLst/>
            <a:gdLst/>
            <a:ahLst/>
            <a:cxnLst/>
            <a:rect r="r" b="b" t="t" l="l"/>
            <a:pathLst>
              <a:path h="7834569" w="4779087">
                <a:moveTo>
                  <a:pt x="0" y="0"/>
                </a:moveTo>
                <a:lnTo>
                  <a:pt x="4779088" y="0"/>
                </a:lnTo>
                <a:lnTo>
                  <a:pt x="4779088" y="7834569"/>
                </a:lnTo>
                <a:lnTo>
                  <a:pt x="0" y="7834569"/>
                </a:lnTo>
                <a:lnTo>
                  <a:pt x="0" y="0"/>
                </a:lnTo>
                <a:close/>
              </a:path>
            </a:pathLst>
          </a:custGeom>
          <a:blipFill>
            <a:blip r:embed="rId4"/>
            <a:stretch>
              <a:fillRect l="0" t="0" r="0" b="0"/>
            </a:stretch>
          </a:blipFill>
        </p:spPr>
      </p:sp>
      <p:sp>
        <p:nvSpPr>
          <p:cNvPr name="Freeform 4" id="4"/>
          <p:cNvSpPr/>
          <p:nvPr/>
        </p:nvSpPr>
        <p:spPr>
          <a:xfrm flipH="false" flipV="false" rot="0">
            <a:off x="6201515" y="286618"/>
            <a:ext cx="6499558" cy="4939664"/>
          </a:xfrm>
          <a:custGeom>
            <a:avLst/>
            <a:gdLst/>
            <a:ahLst/>
            <a:cxnLst/>
            <a:rect r="r" b="b" t="t" l="l"/>
            <a:pathLst>
              <a:path h="4939664" w="6499558">
                <a:moveTo>
                  <a:pt x="0" y="0"/>
                </a:moveTo>
                <a:lnTo>
                  <a:pt x="6499558" y="0"/>
                </a:lnTo>
                <a:lnTo>
                  <a:pt x="6499558" y="4939663"/>
                </a:lnTo>
                <a:lnTo>
                  <a:pt x="0" y="4939663"/>
                </a:lnTo>
                <a:lnTo>
                  <a:pt x="0" y="0"/>
                </a:lnTo>
                <a:close/>
              </a:path>
            </a:pathLst>
          </a:custGeom>
          <a:blipFill>
            <a:blip r:embed="rId5"/>
            <a:stretch>
              <a:fillRect l="0" t="0" r="0" b="0"/>
            </a:stretch>
          </a:blipFill>
        </p:spPr>
      </p:sp>
      <p:sp>
        <p:nvSpPr>
          <p:cNvPr name="Freeform 5" id="5"/>
          <p:cNvSpPr/>
          <p:nvPr/>
        </p:nvSpPr>
        <p:spPr>
          <a:xfrm flipH="false" flipV="false" rot="0">
            <a:off x="-550486" y="-486809"/>
            <a:ext cx="3158372" cy="3150476"/>
          </a:xfrm>
          <a:custGeom>
            <a:avLst/>
            <a:gdLst/>
            <a:ahLst/>
            <a:cxnLst/>
            <a:rect r="r" b="b" t="t" l="l"/>
            <a:pathLst>
              <a:path h="3150476" w="3158372">
                <a:moveTo>
                  <a:pt x="0" y="0"/>
                </a:moveTo>
                <a:lnTo>
                  <a:pt x="3158372" y="0"/>
                </a:lnTo>
                <a:lnTo>
                  <a:pt x="3158372" y="3150476"/>
                </a:lnTo>
                <a:lnTo>
                  <a:pt x="0" y="3150476"/>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9499010" y="5767819"/>
            <a:ext cx="3202063" cy="4114800"/>
          </a:xfrm>
          <a:custGeom>
            <a:avLst/>
            <a:gdLst/>
            <a:ahLst/>
            <a:cxnLst/>
            <a:rect r="r" b="b" t="t" l="l"/>
            <a:pathLst>
              <a:path h="4114800" w="3202063">
                <a:moveTo>
                  <a:pt x="0" y="0"/>
                </a:moveTo>
                <a:lnTo>
                  <a:pt x="3202063" y="0"/>
                </a:lnTo>
                <a:lnTo>
                  <a:pt x="3202063"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7" id="7"/>
          <p:cNvSpPr txBox="true"/>
          <p:nvPr/>
        </p:nvSpPr>
        <p:spPr>
          <a:xfrm rot="0">
            <a:off x="2031551" y="5447535"/>
            <a:ext cx="7076685" cy="3987165"/>
          </a:xfrm>
          <a:prstGeom prst="rect">
            <a:avLst/>
          </a:prstGeom>
        </p:spPr>
        <p:txBody>
          <a:bodyPr anchor="t" rtlCol="false" tIns="0" lIns="0" bIns="0" rIns="0">
            <a:spAutoFit/>
          </a:bodyPr>
          <a:lstStyle/>
          <a:p>
            <a:pPr algn="l" marL="0" indent="0" lvl="0">
              <a:lnSpc>
                <a:spcPts val="2295"/>
              </a:lnSpc>
              <a:spcBef>
                <a:spcPct val="0"/>
              </a:spcBef>
            </a:pPr>
            <a:r>
              <a:rPr lang="en-US" b="true" sz="1700" spc="102">
                <a:solidFill>
                  <a:srgbClr val="000000"/>
                </a:solidFill>
                <a:latin typeface="Quicksand Semi-Bold"/>
                <a:ea typeface="Quicksand Semi-Bold"/>
                <a:cs typeface="Quicksand Semi-Bold"/>
                <a:sym typeface="Quicksand Semi-Bold"/>
              </a:rPr>
              <a:t>Eugene Korekishi s'apprêt</a:t>
            </a:r>
            <a:r>
              <a:rPr lang="en-US" b="true" sz="1700" spc="102" u="none">
                <a:solidFill>
                  <a:srgbClr val="000000"/>
                </a:solidFill>
                <a:latin typeface="Quicksand Semi-Bold"/>
                <a:ea typeface="Quicksand Semi-Bold"/>
                <a:cs typeface="Quicksand Semi-Bold"/>
                <a:sym typeface="Quicksand Semi-Bold"/>
              </a:rPr>
              <a:t>e à intégrer le lycée de Kamakura, ville du Japon réputée pour ses phénomènes paranormaux. En petit génie des sciences, il ne croit pas à ces légendes... jusqu'à ce qu'il soit attaqué par un spectre le lendemain de la rentrée ! Il est sauvé de justesse par deux camarades : Mogari, un adolescent capable de dévorer les ectoplasmes, et Kaoru, médium sensible aux esprits. </a:t>
            </a:r>
          </a:p>
          <a:p>
            <a:pPr algn="l" marL="0" indent="0" lvl="0">
              <a:lnSpc>
                <a:spcPts val="2295"/>
              </a:lnSpc>
              <a:spcBef>
                <a:spcPct val="0"/>
              </a:spcBef>
            </a:pPr>
          </a:p>
          <a:p>
            <a:pPr algn="l" marL="0" indent="0" lvl="0">
              <a:lnSpc>
                <a:spcPts val="2295"/>
              </a:lnSpc>
              <a:spcBef>
                <a:spcPct val="0"/>
              </a:spcBef>
            </a:pPr>
            <a:r>
              <a:rPr lang="en-US" b="true" sz="1700" spc="102" u="none">
                <a:solidFill>
                  <a:srgbClr val="000000"/>
                </a:solidFill>
                <a:latin typeface="Quicksand Semi-Bold"/>
                <a:ea typeface="Quicksand Semi-Bold"/>
                <a:cs typeface="Quicksand Semi-Bold"/>
                <a:sym typeface="Quicksand Semi-Bold"/>
              </a:rPr>
              <a:t>Si Mogari, descendant d'une illustre famille d'exorcistes, a pu quitter son village perdu dans les montagnes, c'était à condition de chasser les fantômes à Kamakura... Mais il a surtout envie de profiter de ses années lycée ! Pour joindre l'utile à l'agréable, il décide de fonder avec Eugene et Kaoru un club d'activité secret : les Phantom Busters !</a:t>
            </a:r>
          </a:p>
        </p:txBody>
      </p:sp>
      <p:sp>
        <p:nvSpPr>
          <p:cNvPr name="TextBox 8" id="8"/>
          <p:cNvSpPr txBox="true"/>
          <p:nvPr/>
        </p:nvSpPr>
        <p:spPr>
          <a:xfrm rot="0">
            <a:off x="2031551" y="4243299"/>
            <a:ext cx="7708654" cy="982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Synopsis</a:t>
            </a:r>
          </a:p>
        </p:txBody>
      </p:sp>
      <p:sp>
        <p:nvSpPr>
          <p:cNvPr name="Freeform 9" id="9"/>
          <p:cNvSpPr/>
          <p:nvPr/>
        </p:nvSpPr>
        <p:spPr>
          <a:xfrm flipH="false" flipV="false" rot="0">
            <a:off x="1484673" y="286618"/>
            <a:ext cx="4346771" cy="3880481"/>
          </a:xfrm>
          <a:custGeom>
            <a:avLst/>
            <a:gdLst/>
            <a:ahLst/>
            <a:cxnLst/>
            <a:rect r="r" b="b" t="t" l="l"/>
            <a:pathLst>
              <a:path h="3880481" w="4346771">
                <a:moveTo>
                  <a:pt x="0" y="0"/>
                </a:moveTo>
                <a:lnTo>
                  <a:pt x="4346772" y="0"/>
                </a:lnTo>
                <a:lnTo>
                  <a:pt x="4346772" y="3880481"/>
                </a:lnTo>
                <a:lnTo>
                  <a:pt x="0" y="3880481"/>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Tree>
  </p:cSld>
  <p:clrMapOvr>
    <a:masterClrMapping/>
  </p:clrMapOvr>
</p:sld>
</file>

<file path=ppt/slides/slide38.xml><?xml version="1.0" encoding="utf-8"?>
<p:sld xmlns:p="http://schemas.openxmlformats.org/presentationml/2006/main" xmlns:a="http://schemas.openxmlformats.org/drawingml/2006/main" xmlns:r="http://schemas.openxmlformats.org/officeDocument/2006/relationships">
  <p:cSld>
    <p:bg>
      <p:bgPr>
        <a:solidFill>
          <a:srgbClr val="F6A64A"/>
        </a:solidFill>
      </p:bgPr>
    </p:bg>
    <p:spTree>
      <p:nvGrpSpPr>
        <p:cNvPr id="1" name=""/>
        <p:cNvGrpSpPr/>
        <p:nvPr/>
      </p:nvGrpSpPr>
      <p:grpSpPr>
        <a:xfrm>
          <a:off x="0" y="0"/>
          <a:ext cx="0" cy="0"/>
          <a:chOff x="0" y="0"/>
          <a:chExt cx="0" cy="0"/>
        </a:xfrm>
      </p:grpSpPr>
      <p:grpSp>
        <p:nvGrpSpPr>
          <p:cNvPr name="Group 2" id="2"/>
          <p:cNvGrpSpPr/>
          <p:nvPr/>
        </p:nvGrpSpPr>
        <p:grpSpPr>
          <a:xfrm rot="0">
            <a:off x="821526" y="821621"/>
            <a:ext cx="16644948" cy="8643757"/>
            <a:chOff x="0" y="0"/>
            <a:chExt cx="6236922" cy="3238847"/>
          </a:xfrm>
        </p:grpSpPr>
        <p:sp>
          <p:nvSpPr>
            <p:cNvPr name="Freeform 3" id="3"/>
            <p:cNvSpPr/>
            <p:nvPr/>
          </p:nvSpPr>
          <p:spPr>
            <a:xfrm flipH="false" flipV="false" rot="0">
              <a:off x="0" y="0"/>
              <a:ext cx="6236922" cy="3238847"/>
            </a:xfrm>
            <a:custGeom>
              <a:avLst/>
              <a:gdLst/>
              <a:ahLst/>
              <a:cxnLst/>
              <a:rect r="r" b="b" t="t" l="l"/>
              <a:pathLst>
                <a:path h="3238847" w="6236922">
                  <a:moveTo>
                    <a:pt x="1395" y="0"/>
                  </a:moveTo>
                  <a:lnTo>
                    <a:pt x="6235527" y="0"/>
                  </a:lnTo>
                  <a:cubicBezTo>
                    <a:pt x="6236298" y="0"/>
                    <a:pt x="6236922" y="625"/>
                    <a:pt x="6236922" y="1395"/>
                  </a:cubicBezTo>
                  <a:lnTo>
                    <a:pt x="6236922" y="3237452"/>
                  </a:lnTo>
                  <a:cubicBezTo>
                    <a:pt x="6236922" y="3238222"/>
                    <a:pt x="6236298" y="3238847"/>
                    <a:pt x="6235527" y="3238847"/>
                  </a:cubicBezTo>
                  <a:lnTo>
                    <a:pt x="1395" y="3238847"/>
                  </a:lnTo>
                  <a:cubicBezTo>
                    <a:pt x="625" y="3238847"/>
                    <a:pt x="0" y="3238222"/>
                    <a:pt x="0" y="3237452"/>
                  </a:cubicBezTo>
                  <a:lnTo>
                    <a:pt x="0" y="1395"/>
                  </a:lnTo>
                  <a:cubicBezTo>
                    <a:pt x="0" y="625"/>
                    <a:pt x="625" y="0"/>
                    <a:pt x="1395" y="0"/>
                  </a:cubicBezTo>
                  <a:close/>
                </a:path>
              </a:pathLst>
            </a:custGeom>
            <a:solidFill>
              <a:srgbClr val="FFFFFF"/>
            </a:solidFill>
          </p:spPr>
        </p:sp>
        <p:sp>
          <p:nvSpPr>
            <p:cNvPr name="TextBox 4" id="4"/>
            <p:cNvSpPr txBox="true"/>
            <p:nvPr/>
          </p:nvSpPr>
          <p:spPr>
            <a:xfrm>
              <a:off x="0" y="-9525"/>
              <a:ext cx="6236922" cy="3248372"/>
            </a:xfrm>
            <a:prstGeom prst="rect">
              <a:avLst/>
            </a:prstGeom>
          </p:spPr>
          <p:txBody>
            <a:bodyPr anchor="ctr" rtlCol="false" tIns="19016" lIns="19016" bIns="19016" rIns="19016"/>
            <a:lstStyle/>
            <a:p>
              <a:pPr algn="ctr">
                <a:lnSpc>
                  <a:spcPts val="733"/>
                </a:lnSpc>
                <a:spcBef>
                  <a:spcPct val="0"/>
                </a:spcBef>
              </a:pPr>
            </a:p>
          </p:txBody>
        </p:sp>
      </p:grpSp>
      <p:sp>
        <p:nvSpPr>
          <p:cNvPr name="Freeform 5" id="5"/>
          <p:cNvSpPr/>
          <p:nvPr/>
        </p:nvSpPr>
        <p:spPr>
          <a:xfrm flipH="false" flipV="false" rot="0">
            <a:off x="7252608" y="9076531"/>
            <a:ext cx="4209865" cy="1385428"/>
          </a:xfrm>
          <a:custGeom>
            <a:avLst/>
            <a:gdLst/>
            <a:ahLst/>
            <a:cxnLst/>
            <a:rect r="r" b="b" t="t" l="l"/>
            <a:pathLst>
              <a:path h="1385428" w="4209865">
                <a:moveTo>
                  <a:pt x="0" y="0"/>
                </a:moveTo>
                <a:lnTo>
                  <a:pt x="4209865" y="0"/>
                </a:lnTo>
                <a:lnTo>
                  <a:pt x="4209865" y="1385429"/>
                </a:lnTo>
                <a:lnTo>
                  <a:pt x="0" y="138542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584258" y="-398379"/>
            <a:ext cx="2730008" cy="2671995"/>
          </a:xfrm>
          <a:custGeom>
            <a:avLst/>
            <a:gdLst/>
            <a:ahLst/>
            <a:cxnLst/>
            <a:rect r="r" b="b" t="t" l="l"/>
            <a:pathLst>
              <a:path h="2671995" w="2730008">
                <a:moveTo>
                  <a:pt x="0" y="0"/>
                </a:moveTo>
                <a:lnTo>
                  <a:pt x="2730008" y="0"/>
                </a:lnTo>
                <a:lnTo>
                  <a:pt x="2730008" y="2671995"/>
                </a:lnTo>
                <a:lnTo>
                  <a:pt x="0" y="2671995"/>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7252608" y="139784"/>
            <a:ext cx="1274126" cy="1973997"/>
          </a:xfrm>
          <a:custGeom>
            <a:avLst/>
            <a:gdLst/>
            <a:ahLst/>
            <a:cxnLst/>
            <a:rect r="r" b="b" t="t" l="l"/>
            <a:pathLst>
              <a:path h="1973997" w="1274126">
                <a:moveTo>
                  <a:pt x="0" y="0"/>
                </a:moveTo>
                <a:lnTo>
                  <a:pt x="1274125" y="0"/>
                </a:lnTo>
                <a:lnTo>
                  <a:pt x="1274125" y="1973997"/>
                </a:lnTo>
                <a:lnTo>
                  <a:pt x="0" y="1973997"/>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p:cNvSpPr/>
          <p:nvPr/>
        </p:nvSpPr>
        <p:spPr>
          <a:xfrm flipH="false" flipV="false" rot="0">
            <a:off x="14861494" y="5994312"/>
            <a:ext cx="3426506" cy="4114800"/>
          </a:xfrm>
          <a:custGeom>
            <a:avLst/>
            <a:gdLst/>
            <a:ahLst/>
            <a:cxnLst/>
            <a:rect r="r" b="b" t="t" l="l"/>
            <a:pathLst>
              <a:path h="4114800" w="3426506">
                <a:moveTo>
                  <a:pt x="0" y="0"/>
                </a:moveTo>
                <a:lnTo>
                  <a:pt x="3426506" y="0"/>
                </a:lnTo>
                <a:lnTo>
                  <a:pt x="3426506"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9" id="9"/>
          <p:cNvSpPr/>
          <p:nvPr/>
        </p:nvSpPr>
        <p:spPr>
          <a:xfrm flipH="false" flipV="false" rot="0">
            <a:off x="598607" y="402524"/>
            <a:ext cx="6654001" cy="9481951"/>
          </a:xfrm>
          <a:custGeom>
            <a:avLst/>
            <a:gdLst/>
            <a:ahLst/>
            <a:cxnLst/>
            <a:rect r="r" b="b" t="t" l="l"/>
            <a:pathLst>
              <a:path h="9481951" w="6654001">
                <a:moveTo>
                  <a:pt x="0" y="0"/>
                </a:moveTo>
                <a:lnTo>
                  <a:pt x="6654001" y="0"/>
                </a:lnTo>
                <a:lnTo>
                  <a:pt x="6654001" y="9481952"/>
                </a:lnTo>
                <a:lnTo>
                  <a:pt x="0" y="9481952"/>
                </a:lnTo>
                <a:lnTo>
                  <a:pt x="0" y="0"/>
                </a:lnTo>
                <a:close/>
              </a:path>
            </a:pathLst>
          </a:custGeom>
          <a:blipFill>
            <a:blip r:embed="rId10"/>
            <a:stretch>
              <a:fillRect l="0" t="0" r="0" b="0"/>
            </a:stretch>
          </a:blipFill>
        </p:spPr>
      </p:sp>
      <p:sp>
        <p:nvSpPr>
          <p:cNvPr name="TextBox 10" id="10"/>
          <p:cNvSpPr txBox="true"/>
          <p:nvPr/>
        </p:nvSpPr>
        <p:spPr>
          <a:xfrm rot="0">
            <a:off x="7561378" y="2349816"/>
            <a:ext cx="10153564" cy="2887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Reincarne dans un Autre Monde</a:t>
            </a:r>
          </a:p>
          <a:p>
            <a:pPr algn="l">
              <a:lnSpc>
                <a:spcPts val="7560"/>
              </a:lnSpc>
            </a:pPr>
          </a:p>
        </p:txBody>
      </p:sp>
      <p:sp>
        <p:nvSpPr>
          <p:cNvPr name="TextBox 11" id="11"/>
          <p:cNvSpPr txBox="true"/>
          <p:nvPr/>
        </p:nvSpPr>
        <p:spPr>
          <a:xfrm rot="0">
            <a:off x="7528833" y="4235769"/>
            <a:ext cx="7076685" cy="1956435"/>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Semi-Bold"/>
                <a:ea typeface="Quicksand Semi-Bold"/>
                <a:cs typeface="Quicksand Semi-Bold"/>
                <a:sym typeface="Quicksand Semi-Bold"/>
              </a:rPr>
              <a:t>G</a:t>
            </a:r>
            <a:r>
              <a:rPr lang="en-US" b="true" sz="2299" spc="137" u="none">
                <a:solidFill>
                  <a:srgbClr val="000000"/>
                </a:solidFill>
                <a:latin typeface="Quicksand Semi-Bold"/>
                <a:ea typeface="Quicksand Semi-Bold"/>
                <a:cs typeface="Quicksand Semi-Bold"/>
                <a:sym typeface="Quicksand Semi-Bold"/>
              </a:rPr>
              <a:t>enre</a:t>
            </a:r>
            <a:r>
              <a:rPr lang="en-US" b="true" sz="2299" spc="137" u="none">
                <a:solidFill>
                  <a:srgbClr val="000000"/>
                </a:solidFill>
                <a:latin typeface="Quicksand Bold"/>
                <a:ea typeface="Quicksand Bold"/>
                <a:cs typeface="Quicksand Bold"/>
                <a:sym typeface="Quicksand Bold"/>
              </a:rPr>
              <a:t> </a:t>
            </a:r>
            <a:r>
              <a:rPr lang="en-US" b="true" sz="2299" spc="137">
                <a:solidFill>
                  <a:srgbClr val="000000"/>
                </a:solidFill>
                <a:latin typeface="Quicksand Bold"/>
                <a:ea typeface="Quicksand Bold"/>
                <a:cs typeface="Quicksand Bold"/>
                <a:sym typeface="Quicksand Bold"/>
              </a:rPr>
              <a:t>: isekai</a:t>
            </a:r>
          </a:p>
          <a:p>
            <a:pPr algn="l" marL="0" indent="0" lvl="0">
              <a:lnSpc>
                <a:spcPts val="3104"/>
              </a:lnSpc>
              <a:spcBef>
                <a:spcPct val="0"/>
              </a:spcBef>
            </a:pPr>
          </a:p>
          <a:p>
            <a:pPr algn="l" marL="0" indent="0" lvl="0">
              <a:lnSpc>
                <a:spcPts val="3104"/>
              </a:lnSpc>
              <a:spcBef>
                <a:spcPct val="0"/>
              </a:spcBef>
            </a:pPr>
            <a:r>
              <a:rPr lang="en-US" b="true" sz="2299" spc="137" u="none">
                <a:solidFill>
                  <a:srgbClr val="000000"/>
                </a:solidFill>
                <a:latin typeface="Quicksand Semi-Bold"/>
                <a:ea typeface="Quicksand Semi-Bold"/>
                <a:cs typeface="Quicksand Semi-Bold"/>
                <a:sym typeface="Quicksand Semi-Bold"/>
              </a:rPr>
              <a:t>Série en cours (15 tomes en France)</a:t>
            </a:r>
          </a:p>
          <a:p>
            <a:pPr algn="l" marL="0" indent="0" lvl="0">
              <a:lnSpc>
                <a:spcPts val="3104"/>
              </a:lnSpc>
              <a:spcBef>
                <a:spcPct val="0"/>
              </a:spcBef>
            </a:pPr>
          </a:p>
          <a:p>
            <a:pPr algn="l" marL="0" indent="0" lvl="0">
              <a:lnSpc>
                <a:spcPts val="3104"/>
              </a:lnSpc>
              <a:spcBef>
                <a:spcPct val="0"/>
              </a:spcBef>
            </a:pPr>
          </a:p>
        </p:txBody>
      </p:sp>
      <p:sp>
        <p:nvSpPr>
          <p:cNvPr name="Freeform 12" id="12"/>
          <p:cNvSpPr/>
          <p:nvPr/>
        </p:nvSpPr>
        <p:spPr>
          <a:xfrm flipH="false" flipV="false" rot="0">
            <a:off x="15440079" y="244905"/>
            <a:ext cx="2315192" cy="1763756"/>
          </a:xfrm>
          <a:custGeom>
            <a:avLst/>
            <a:gdLst/>
            <a:ahLst/>
            <a:cxnLst/>
            <a:rect r="r" b="b" t="t" l="l"/>
            <a:pathLst>
              <a:path h="1763756" w="2315192">
                <a:moveTo>
                  <a:pt x="0" y="0"/>
                </a:moveTo>
                <a:lnTo>
                  <a:pt x="2315192" y="0"/>
                </a:lnTo>
                <a:lnTo>
                  <a:pt x="2315192" y="1763755"/>
                </a:lnTo>
                <a:lnTo>
                  <a:pt x="0" y="1763755"/>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TextBox 13" id="13"/>
          <p:cNvSpPr txBox="true"/>
          <p:nvPr/>
        </p:nvSpPr>
        <p:spPr>
          <a:xfrm rot="0">
            <a:off x="7528833" y="5599977"/>
            <a:ext cx="7076685" cy="784860"/>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Bold"/>
                <a:ea typeface="Quicksand Bold"/>
                <a:cs typeface="Quicksand Bold"/>
                <a:sym typeface="Quicksand Bold"/>
              </a:rPr>
              <a:t>Mots clés : Magie, aventure, personnage trop fort</a:t>
            </a:r>
          </a:p>
        </p:txBody>
      </p:sp>
      <p:sp>
        <p:nvSpPr>
          <p:cNvPr name="TextBox 14" id="14"/>
          <p:cNvSpPr txBox="true"/>
          <p:nvPr/>
        </p:nvSpPr>
        <p:spPr>
          <a:xfrm rot="-554271">
            <a:off x="8140552" y="1819731"/>
            <a:ext cx="650359" cy="982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a:t>
            </a:r>
          </a:p>
        </p:txBody>
      </p:sp>
      <p:sp>
        <p:nvSpPr>
          <p:cNvPr name="TextBox 15" id="15"/>
          <p:cNvSpPr txBox="true"/>
          <p:nvPr/>
        </p:nvSpPr>
        <p:spPr>
          <a:xfrm rot="-554271">
            <a:off x="11027280" y="1819731"/>
            <a:ext cx="650359" cy="982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a:t>
            </a:r>
          </a:p>
        </p:txBody>
      </p:sp>
    </p:spTree>
  </p:cSld>
  <p:clrMapOvr>
    <a:masterClrMapping/>
  </p:clrMapOvr>
</p:sld>
</file>

<file path=ppt/slides/slide39.xml><?xml version="1.0" encoding="utf-8"?>
<p:sld xmlns:p="http://schemas.openxmlformats.org/presentationml/2006/main" xmlns:a="http://schemas.openxmlformats.org/drawingml/2006/main" xmlns:r="http://schemas.openxmlformats.org/officeDocument/2006/relationships">
  <p:cSld>
    <p:bg>
      <p:bgPr>
        <a:solidFill>
          <a:srgbClr val="EDECED"/>
        </a:solidFill>
      </p:bgPr>
    </p:bg>
    <p:spTree>
      <p:nvGrpSpPr>
        <p:cNvPr id="1" name=""/>
        <p:cNvGrpSpPr/>
        <p:nvPr/>
      </p:nvGrpSpPr>
      <p:grpSpPr>
        <a:xfrm>
          <a:off x="0" y="0"/>
          <a:ext cx="0" cy="0"/>
          <a:chOff x="0" y="0"/>
          <a:chExt cx="0" cy="0"/>
        </a:xfrm>
      </p:grpSpPr>
      <p:sp>
        <p:nvSpPr>
          <p:cNvPr name="Freeform 2" id="2"/>
          <p:cNvSpPr/>
          <p:nvPr/>
        </p:nvSpPr>
        <p:spPr>
          <a:xfrm flipH="true" flipV="false" rot="0">
            <a:off x="16148588" y="88103"/>
            <a:ext cx="2221424" cy="2575564"/>
          </a:xfrm>
          <a:custGeom>
            <a:avLst/>
            <a:gdLst/>
            <a:ahLst/>
            <a:cxnLst/>
            <a:rect r="r" b="b" t="t" l="l"/>
            <a:pathLst>
              <a:path h="2575564" w="2221424">
                <a:moveTo>
                  <a:pt x="2221424" y="0"/>
                </a:moveTo>
                <a:lnTo>
                  <a:pt x="0" y="0"/>
                </a:lnTo>
                <a:lnTo>
                  <a:pt x="0" y="2575564"/>
                </a:lnTo>
                <a:lnTo>
                  <a:pt x="2221424" y="2575564"/>
                </a:lnTo>
                <a:lnTo>
                  <a:pt x="2221424"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550486" y="-486809"/>
            <a:ext cx="3158372" cy="3150476"/>
          </a:xfrm>
          <a:custGeom>
            <a:avLst/>
            <a:gdLst/>
            <a:ahLst/>
            <a:cxnLst/>
            <a:rect r="r" b="b" t="t" l="l"/>
            <a:pathLst>
              <a:path h="3150476" w="3158372">
                <a:moveTo>
                  <a:pt x="0" y="0"/>
                </a:moveTo>
                <a:lnTo>
                  <a:pt x="3158372" y="0"/>
                </a:lnTo>
                <a:lnTo>
                  <a:pt x="3158372" y="3150476"/>
                </a:lnTo>
                <a:lnTo>
                  <a:pt x="0" y="3150476"/>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4662344" y="88103"/>
            <a:ext cx="2748349" cy="3826816"/>
          </a:xfrm>
          <a:custGeom>
            <a:avLst/>
            <a:gdLst/>
            <a:ahLst/>
            <a:cxnLst/>
            <a:rect r="r" b="b" t="t" l="l"/>
            <a:pathLst>
              <a:path h="3826816" w="2748349">
                <a:moveTo>
                  <a:pt x="0" y="0"/>
                </a:moveTo>
                <a:lnTo>
                  <a:pt x="2748350" y="0"/>
                </a:lnTo>
                <a:lnTo>
                  <a:pt x="2748350" y="3826816"/>
                </a:lnTo>
                <a:lnTo>
                  <a:pt x="0" y="3826816"/>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4662344" y="3758611"/>
            <a:ext cx="4441925" cy="6356958"/>
          </a:xfrm>
          <a:custGeom>
            <a:avLst/>
            <a:gdLst/>
            <a:ahLst/>
            <a:cxnLst/>
            <a:rect r="r" b="b" t="t" l="l"/>
            <a:pathLst>
              <a:path h="6356958" w="4441925">
                <a:moveTo>
                  <a:pt x="0" y="0"/>
                </a:moveTo>
                <a:lnTo>
                  <a:pt x="4441925" y="0"/>
                </a:lnTo>
                <a:lnTo>
                  <a:pt x="4441925" y="6356958"/>
                </a:lnTo>
                <a:lnTo>
                  <a:pt x="0" y="6356958"/>
                </a:lnTo>
                <a:lnTo>
                  <a:pt x="0" y="0"/>
                </a:lnTo>
                <a:close/>
              </a:path>
            </a:pathLst>
          </a:custGeom>
          <a:blipFill>
            <a:blip r:embed="rId8"/>
            <a:stretch>
              <a:fillRect l="0" t="0" r="0" b="0"/>
            </a:stretch>
          </a:blipFill>
        </p:spPr>
      </p:sp>
      <p:sp>
        <p:nvSpPr>
          <p:cNvPr name="Freeform 6" id="6"/>
          <p:cNvSpPr/>
          <p:nvPr/>
        </p:nvSpPr>
        <p:spPr>
          <a:xfrm flipH="false" flipV="false" rot="0">
            <a:off x="467184" y="1827500"/>
            <a:ext cx="4195160" cy="6259179"/>
          </a:xfrm>
          <a:custGeom>
            <a:avLst/>
            <a:gdLst/>
            <a:ahLst/>
            <a:cxnLst/>
            <a:rect r="r" b="b" t="t" l="l"/>
            <a:pathLst>
              <a:path h="6259179" w="4195160">
                <a:moveTo>
                  <a:pt x="0" y="0"/>
                </a:moveTo>
                <a:lnTo>
                  <a:pt x="4195160" y="0"/>
                </a:lnTo>
                <a:lnTo>
                  <a:pt x="4195160" y="6259179"/>
                </a:lnTo>
                <a:lnTo>
                  <a:pt x="0" y="6259179"/>
                </a:lnTo>
                <a:lnTo>
                  <a:pt x="0" y="0"/>
                </a:lnTo>
                <a:close/>
              </a:path>
            </a:pathLst>
          </a:custGeom>
          <a:blipFill>
            <a:blip r:embed="rId9"/>
            <a:stretch>
              <a:fillRect l="0" t="0" r="0" b="0"/>
            </a:stretch>
          </a:blipFill>
        </p:spPr>
      </p:sp>
      <p:sp>
        <p:nvSpPr>
          <p:cNvPr name="Freeform 7" id="7"/>
          <p:cNvSpPr/>
          <p:nvPr/>
        </p:nvSpPr>
        <p:spPr>
          <a:xfrm flipH="false" flipV="false" rot="0">
            <a:off x="11855113" y="5637024"/>
            <a:ext cx="5847907" cy="4114800"/>
          </a:xfrm>
          <a:custGeom>
            <a:avLst/>
            <a:gdLst/>
            <a:ahLst/>
            <a:cxnLst/>
            <a:rect r="r" b="b" t="t" l="l"/>
            <a:pathLst>
              <a:path h="4114800" w="5847907">
                <a:moveTo>
                  <a:pt x="0" y="0"/>
                </a:moveTo>
                <a:lnTo>
                  <a:pt x="5847907" y="0"/>
                </a:lnTo>
                <a:lnTo>
                  <a:pt x="5847907" y="4114800"/>
                </a:lnTo>
                <a:lnTo>
                  <a:pt x="0" y="4114800"/>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TextBox 8" id="8"/>
          <p:cNvSpPr txBox="true"/>
          <p:nvPr/>
        </p:nvSpPr>
        <p:spPr>
          <a:xfrm rot="0">
            <a:off x="9550646" y="1903700"/>
            <a:ext cx="7708654" cy="982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Synopsis</a:t>
            </a:r>
          </a:p>
        </p:txBody>
      </p:sp>
      <p:sp>
        <p:nvSpPr>
          <p:cNvPr name="TextBox 9" id="9"/>
          <p:cNvSpPr txBox="true"/>
          <p:nvPr/>
        </p:nvSpPr>
        <p:spPr>
          <a:xfrm rot="0">
            <a:off x="9550646" y="3002409"/>
            <a:ext cx="7076685" cy="2272665"/>
          </a:xfrm>
          <a:prstGeom prst="rect">
            <a:avLst/>
          </a:prstGeom>
        </p:spPr>
        <p:txBody>
          <a:bodyPr anchor="t" rtlCol="false" tIns="0" lIns="0" bIns="0" rIns="0">
            <a:spAutoFit/>
          </a:bodyPr>
          <a:lstStyle/>
          <a:p>
            <a:pPr algn="l" marL="0" indent="0" lvl="0">
              <a:lnSpc>
                <a:spcPts val="2295"/>
              </a:lnSpc>
              <a:spcBef>
                <a:spcPct val="0"/>
              </a:spcBef>
            </a:pPr>
            <a:r>
              <a:rPr lang="en-US" b="true" sz="1700" spc="102">
                <a:solidFill>
                  <a:srgbClr val="000000"/>
                </a:solidFill>
                <a:latin typeface="Quicksand Semi-Bold"/>
                <a:ea typeface="Quicksand Semi-Bold"/>
                <a:cs typeface="Quicksand Semi-Bold"/>
                <a:sym typeface="Quicksand Semi-Bold"/>
              </a:rPr>
              <a:t>Yûji Sano employé d'une société sans scrupules se retrouve dans un mond</a:t>
            </a:r>
            <a:r>
              <a:rPr lang="en-US" b="true" sz="1700" spc="102" u="none">
                <a:solidFill>
                  <a:srgbClr val="000000"/>
                </a:solidFill>
                <a:latin typeface="Quicksand Semi-Bold"/>
                <a:ea typeface="Quicksand Semi-Bold"/>
                <a:cs typeface="Quicksand Semi-Bold"/>
                <a:sym typeface="Quicksand Semi-Bold"/>
              </a:rPr>
              <a:t>e semblable à celui d'un jeu vidéo, avec une fenêtre de stats et des compétences.</a:t>
            </a:r>
          </a:p>
          <a:p>
            <a:pPr algn="l" marL="0" indent="0" lvl="0">
              <a:lnSpc>
                <a:spcPts val="2295"/>
              </a:lnSpc>
              <a:spcBef>
                <a:spcPct val="0"/>
              </a:spcBef>
            </a:pPr>
          </a:p>
          <a:p>
            <a:pPr algn="l" marL="0" indent="0" lvl="0">
              <a:lnSpc>
                <a:spcPts val="2295"/>
              </a:lnSpc>
              <a:spcBef>
                <a:spcPct val="0"/>
              </a:spcBef>
            </a:pPr>
            <a:r>
              <a:rPr lang="en-US" b="true" sz="1700" spc="102" u="none">
                <a:solidFill>
                  <a:srgbClr val="000000"/>
                </a:solidFill>
                <a:latin typeface="Quicksand Semi-Bold"/>
                <a:ea typeface="Quicksand Semi-Bold"/>
                <a:cs typeface="Quicksand Semi-Bold"/>
                <a:sym typeface="Quicksand Semi-Bold"/>
              </a:rPr>
              <a:t>En face de lui se tient un slime. Il l'apprivoise sans mal et devient un dresseur. Un vieux grimoire trouvé non loin de son lieu d'arrivé, va lui enseigner plusieurs magies qui lui octroient une deuxième classe, celle d'érudit.</a:t>
            </a:r>
          </a:p>
        </p:txBody>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bg>
      <p:bgPr>
        <a:solidFill>
          <a:srgbClr val="F6A64A"/>
        </a:solidFill>
      </p:bgPr>
    </p:bg>
    <p:spTree>
      <p:nvGrpSpPr>
        <p:cNvPr id="1" name=""/>
        <p:cNvGrpSpPr/>
        <p:nvPr/>
      </p:nvGrpSpPr>
      <p:grpSpPr>
        <a:xfrm>
          <a:off x="0" y="0"/>
          <a:ext cx="0" cy="0"/>
          <a:chOff x="0" y="0"/>
          <a:chExt cx="0" cy="0"/>
        </a:xfrm>
      </p:grpSpPr>
      <p:grpSp>
        <p:nvGrpSpPr>
          <p:cNvPr name="Group 2" id="2"/>
          <p:cNvGrpSpPr/>
          <p:nvPr/>
        </p:nvGrpSpPr>
        <p:grpSpPr>
          <a:xfrm rot="0">
            <a:off x="831051" y="821621"/>
            <a:ext cx="16644948" cy="8643757"/>
            <a:chOff x="0" y="0"/>
            <a:chExt cx="6236922" cy="3238847"/>
          </a:xfrm>
        </p:grpSpPr>
        <p:sp>
          <p:nvSpPr>
            <p:cNvPr name="Freeform 3" id="3"/>
            <p:cNvSpPr/>
            <p:nvPr/>
          </p:nvSpPr>
          <p:spPr>
            <a:xfrm flipH="false" flipV="false" rot="0">
              <a:off x="0" y="0"/>
              <a:ext cx="6236922" cy="3238847"/>
            </a:xfrm>
            <a:custGeom>
              <a:avLst/>
              <a:gdLst/>
              <a:ahLst/>
              <a:cxnLst/>
              <a:rect r="r" b="b" t="t" l="l"/>
              <a:pathLst>
                <a:path h="3238847" w="6236922">
                  <a:moveTo>
                    <a:pt x="1395" y="0"/>
                  </a:moveTo>
                  <a:lnTo>
                    <a:pt x="6235527" y="0"/>
                  </a:lnTo>
                  <a:cubicBezTo>
                    <a:pt x="6236298" y="0"/>
                    <a:pt x="6236922" y="625"/>
                    <a:pt x="6236922" y="1395"/>
                  </a:cubicBezTo>
                  <a:lnTo>
                    <a:pt x="6236922" y="3237452"/>
                  </a:lnTo>
                  <a:cubicBezTo>
                    <a:pt x="6236922" y="3238222"/>
                    <a:pt x="6236298" y="3238847"/>
                    <a:pt x="6235527" y="3238847"/>
                  </a:cubicBezTo>
                  <a:lnTo>
                    <a:pt x="1395" y="3238847"/>
                  </a:lnTo>
                  <a:cubicBezTo>
                    <a:pt x="625" y="3238847"/>
                    <a:pt x="0" y="3238222"/>
                    <a:pt x="0" y="3237452"/>
                  </a:cubicBezTo>
                  <a:lnTo>
                    <a:pt x="0" y="1395"/>
                  </a:lnTo>
                  <a:cubicBezTo>
                    <a:pt x="0" y="625"/>
                    <a:pt x="625" y="0"/>
                    <a:pt x="1395" y="0"/>
                  </a:cubicBezTo>
                  <a:close/>
                </a:path>
              </a:pathLst>
            </a:custGeom>
            <a:solidFill>
              <a:srgbClr val="FFFFFF"/>
            </a:solidFill>
          </p:spPr>
        </p:sp>
        <p:sp>
          <p:nvSpPr>
            <p:cNvPr name="TextBox 4" id="4"/>
            <p:cNvSpPr txBox="true"/>
            <p:nvPr/>
          </p:nvSpPr>
          <p:spPr>
            <a:xfrm>
              <a:off x="0" y="-9525"/>
              <a:ext cx="6236922" cy="3248372"/>
            </a:xfrm>
            <a:prstGeom prst="rect">
              <a:avLst/>
            </a:prstGeom>
          </p:spPr>
          <p:txBody>
            <a:bodyPr anchor="ctr" rtlCol="false" tIns="19016" lIns="19016" bIns="19016" rIns="19016"/>
            <a:lstStyle/>
            <a:p>
              <a:pPr algn="ctr">
                <a:lnSpc>
                  <a:spcPts val="733"/>
                </a:lnSpc>
                <a:spcBef>
                  <a:spcPct val="0"/>
                </a:spcBef>
              </a:pPr>
            </a:p>
          </p:txBody>
        </p:sp>
      </p:grpSp>
      <p:sp>
        <p:nvSpPr>
          <p:cNvPr name="Freeform 5" id="5"/>
          <p:cNvSpPr/>
          <p:nvPr/>
        </p:nvSpPr>
        <p:spPr>
          <a:xfrm flipH="false" flipV="false" rot="0">
            <a:off x="-584258" y="-398379"/>
            <a:ext cx="2730008" cy="2671995"/>
          </a:xfrm>
          <a:custGeom>
            <a:avLst/>
            <a:gdLst/>
            <a:ahLst/>
            <a:cxnLst/>
            <a:rect r="r" b="b" t="t" l="l"/>
            <a:pathLst>
              <a:path h="2671995" w="2730008">
                <a:moveTo>
                  <a:pt x="0" y="0"/>
                </a:moveTo>
                <a:lnTo>
                  <a:pt x="2730008" y="0"/>
                </a:lnTo>
                <a:lnTo>
                  <a:pt x="2730008" y="2671995"/>
                </a:lnTo>
                <a:lnTo>
                  <a:pt x="0" y="267199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15749360" y="8678629"/>
            <a:ext cx="3019880" cy="2261135"/>
          </a:xfrm>
          <a:custGeom>
            <a:avLst/>
            <a:gdLst/>
            <a:ahLst/>
            <a:cxnLst/>
            <a:rect r="r" b="b" t="t" l="l"/>
            <a:pathLst>
              <a:path h="2261135" w="3019880">
                <a:moveTo>
                  <a:pt x="0" y="0"/>
                </a:moveTo>
                <a:lnTo>
                  <a:pt x="3019880" y="0"/>
                </a:lnTo>
                <a:lnTo>
                  <a:pt x="3019880" y="2261135"/>
                </a:lnTo>
                <a:lnTo>
                  <a:pt x="0" y="2261135"/>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8386618" y="-1234232"/>
            <a:ext cx="2215446" cy="2468463"/>
          </a:xfrm>
          <a:custGeom>
            <a:avLst/>
            <a:gdLst/>
            <a:ahLst/>
            <a:cxnLst/>
            <a:rect r="r" b="b" t="t" l="l"/>
            <a:pathLst>
              <a:path h="2468463" w="2215446">
                <a:moveTo>
                  <a:pt x="0" y="0"/>
                </a:moveTo>
                <a:lnTo>
                  <a:pt x="2215446" y="0"/>
                </a:lnTo>
                <a:lnTo>
                  <a:pt x="2215446" y="2468464"/>
                </a:lnTo>
                <a:lnTo>
                  <a:pt x="0" y="246846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p:cNvSpPr/>
          <p:nvPr/>
        </p:nvSpPr>
        <p:spPr>
          <a:xfrm flipH="false" flipV="false" rot="0">
            <a:off x="11014679" y="485391"/>
            <a:ext cx="6637967" cy="9168692"/>
          </a:xfrm>
          <a:custGeom>
            <a:avLst/>
            <a:gdLst/>
            <a:ahLst/>
            <a:cxnLst/>
            <a:rect r="r" b="b" t="t" l="l"/>
            <a:pathLst>
              <a:path h="9168692" w="6637967">
                <a:moveTo>
                  <a:pt x="0" y="0"/>
                </a:moveTo>
                <a:lnTo>
                  <a:pt x="6637967" y="0"/>
                </a:lnTo>
                <a:lnTo>
                  <a:pt x="6637967" y="9168692"/>
                </a:lnTo>
                <a:lnTo>
                  <a:pt x="0" y="9168692"/>
                </a:lnTo>
                <a:lnTo>
                  <a:pt x="0" y="0"/>
                </a:lnTo>
                <a:close/>
              </a:path>
            </a:pathLst>
          </a:custGeom>
          <a:blipFill>
            <a:blip r:embed="rId8"/>
            <a:stretch>
              <a:fillRect l="0" t="0" r="0" b="0"/>
            </a:stretch>
          </a:blipFill>
        </p:spPr>
      </p:sp>
      <p:sp>
        <p:nvSpPr>
          <p:cNvPr name="Freeform 9" id="9"/>
          <p:cNvSpPr/>
          <p:nvPr/>
        </p:nvSpPr>
        <p:spPr>
          <a:xfrm flipH="false" flipV="false" rot="0">
            <a:off x="0" y="6415969"/>
            <a:ext cx="10860098" cy="3871031"/>
          </a:xfrm>
          <a:custGeom>
            <a:avLst/>
            <a:gdLst/>
            <a:ahLst/>
            <a:cxnLst/>
            <a:rect r="r" b="b" t="t" l="l"/>
            <a:pathLst>
              <a:path h="3871031" w="10860098">
                <a:moveTo>
                  <a:pt x="0" y="0"/>
                </a:moveTo>
                <a:lnTo>
                  <a:pt x="10860098" y="0"/>
                </a:lnTo>
                <a:lnTo>
                  <a:pt x="10860098" y="3871031"/>
                </a:lnTo>
                <a:lnTo>
                  <a:pt x="0" y="3871031"/>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TextBox 10" id="10"/>
          <p:cNvSpPr txBox="true"/>
          <p:nvPr/>
        </p:nvSpPr>
        <p:spPr>
          <a:xfrm rot="0">
            <a:off x="1504950" y="2349816"/>
            <a:ext cx="7708654" cy="982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Morgana &amp; Oz </a:t>
            </a:r>
          </a:p>
        </p:txBody>
      </p:sp>
      <p:sp>
        <p:nvSpPr>
          <p:cNvPr name="TextBox 11" id="11"/>
          <p:cNvSpPr txBox="true"/>
          <p:nvPr/>
        </p:nvSpPr>
        <p:spPr>
          <a:xfrm rot="0">
            <a:off x="1504950" y="3384956"/>
            <a:ext cx="7076685" cy="1956435"/>
          </a:xfrm>
          <a:prstGeom prst="rect">
            <a:avLst/>
          </a:prstGeom>
        </p:spPr>
        <p:txBody>
          <a:bodyPr anchor="t" rtlCol="false" tIns="0" lIns="0" bIns="0" rIns="0">
            <a:spAutoFit/>
          </a:bodyPr>
          <a:lstStyle/>
          <a:p>
            <a:pPr algn="l">
              <a:lnSpc>
                <a:spcPts val="3104"/>
              </a:lnSpc>
              <a:spcBef>
                <a:spcPct val="0"/>
              </a:spcBef>
            </a:pPr>
            <a:r>
              <a:rPr lang="en-US" b="true" sz="2299" spc="137">
                <a:solidFill>
                  <a:srgbClr val="000000"/>
                </a:solidFill>
                <a:latin typeface="Quicksand Semi-Bold"/>
                <a:ea typeface="Quicksand Semi-Bold"/>
                <a:cs typeface="Quicksand Semi-Bold"/>
                <a:sym typeface="Quicksand Semi-Bold"/>
              </a:rPr>
              <a:t>G</a:t>
            </a:r>
            <a:r>
              <a:rPr lang="en-US" b="true" sz="2299" spc="137" u="none">
                <a:solidFill>
                  <a:srgbClr val="000000"/>
                </a:solidFill>
                <a:latin typeface="Quicksand Semi-Bold"/>
                <a:ea typeface="Quicksand Semi-Bold"/>
                <a:cs typeface="Quicksand Semi-Bold"/>
                <a:sym typeface="Quicksand Semi-Bold"/>
              </a:rPr>
              <a:t>enre</a:t>
            </a:r>
            <a:r>
              <a:rPr lang="en-US" b="true" sz="2299" spc="137" u="none">
                <a:solidFill>
                  <a:srgbClr val="000000"/>
                </a:solidFill>
                <a:latin typeface="Quicksand Bold"/>
                <a:ea typeface="Quicksand Bold"/>
                <a:cs typeface="Quicksand Bold"/>
                <a:sym typeface="Quicksand Bold"/>
              </a:rPr>
              <a:t> </a:t>
            </a:r>
            <a:r>
              <a:rPr lang="en-US" b="true" sz="2299" spc="137">
                <a:solidFill>
                  <a:srgbClr val="000000"/>
                </a:solidFill>
                <a:latin typeface="Quicksand Bold"/>
                <a:ea typeface="Quicksand Bold"/>
                <a:cs typeface="Quicksand Bold"/>
                <a:sym typeface="Quicksand Bold"/>
              </a:rPr>
              <a:t>: </a:t>
            </a:r>
            <a:r>
              <a:rPr lang="en-US" b="true" sz="2299" spc="137">
                <a:solidFill>
                  <a:srgbClr val="000000"/>
                </a:solidFill>
                <a:latin typeface="Quicksand Bold"/>
                <a:ea typeface="Quicksand Bold"/>
                <a:cs typeface="Quicksand Bold"/>
                <a:sym typeface="Quicksand Bold"/>
              </a:rPr>
              <a:t>Heroic Fantasy-Magie</a:t>
            </a:r>
          </a:p>
          <a:p>
            <a:pPr algn="l" marL="0" indent="0" lvl="0">
              <a:lnSpc>
                <a:spcPts val="3104"/>
              </a:lnSpc>
              <a:spcBef>
                <a:spcPct val="0"/>
              </a:spcBef>
            </a:pPr>
          </a:p>
          <a:p>
            <a:pPr algn="l" marL="0" indent="0" lvl="0">
              <a:lnSpc>
                <a:spcPts val="3104"/>
              </a:lnSpc>
              <a:spcBef>
                <a:spcPct val="0"/>
              </a:spcBef>
            </a:pPr>
            <a:r>
              <a:rPr lang="en-US" b="true" sz="2299" spc="137" u="none">
                <a:solidFill>
                  <a:srgbClr val="000000"/>
                </a:solidFill>
                <a:latin typeface="Quicksand Semi-Bold"/>
                <a:ea typeface="Quicksand Semi-Bold"/>
                <a:cs typeface="Quicksand Semi-Bold"/>
                <a:sym typeface="Quicksand Semi-Bold"/>
              </a:rPr>
              <a:t>Série en cours (3 tomes en France)</a:t>
            </a:r>
          </a:p>
          <a:p>
            <a:pPr algn="l" marL="0" indent="0" lvl="0">
              <a:lnSpc>
                <a:spcPts val="3104"/>
              </a:lnSpc>
              <a:spcBef>
                <a:spcPct val="0"/>
              </a:spcBef>
            </a:pPr>
          </a:p>
          <a:p>
            <a:pPr algn="l" marL="0" indent="0" lvl="0">
              <a:lnSpc>
                <a:spcPts val="3104"/>
              </a:lnSpc>
              <a:spcBef>
                <a:spcPct val="0"/>
              </a:spcBef>
            </a:pPr>
          </a:p>
        </p:txBody>
      </p:sp>
      <p:sp>
        <p:nvSpPr>
          <p:cNvPr name="TextBox 12" id="12"/>
          <p:cNvSpPr txBox="true"/>
          <p:nvPr/>
        </p:nvSpPr>
        <p:spPr>
          <a:xfrm rot="0">
            <a:off x="1504950" y="4749165"/>
            <a:ext cx="7076685" cy="394335"/>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Bold"/>
                <a:ea typeface="Quicksand Bold"/>
                <a:cs typeface="Quicksand Bold"/>
                <a:sym typeface="Quicksand Bold"/>
              </a:rPr>
              <a:t>Mots clés : Humour, magie, amitié, webtoon</a:t>
            </a:r>
          </a:p>
        </p:txBody>
      </p:sp>
    </p:spTree>
  </p:cSld>
  <p:clrMapOvr>
    <a:masterClrMapping/>
  </p:clrMapOvr>
</p:sld>
</file>

<file path=ppt/slides/slide40.xml><?xml version="1.0" encoding="utf-8"?>
<p:sld xmlns:p="http://schemas.openxmlformats.org/presentationml/2006/main" xmlns:a="http://schemas.openxmlformats.org/drawingml/2006/main" xmlns:r="http://schemas.openxmlformats.org/officeDocument/2006/relationships">
  <p:cSld>
    <p:bg>
      <p:bgPr>
        <a:solidFill>
          <a:srgbClr val="F6A64A"/>
        </a:solidFill>
      </p:bgPr>
    </p:bg>
    <p:spTree>
      <p:nvGrpSpPr>
        <p:cNvPr id="1" name=""/>
        <p:cNvGrpSpPr/>
        <p:nvPr/>
      </p:nvGrpSpPr>
      <p:grpSpPr>
        <a:xfrm>
          <a:off x="0" y="0"/>
          <a:ext cx="0" cy="0"/>
          <a:chOff x="0" y="0"/>
          <a:chExt cx="0" cy="0"/>
        </a:xfrm>
      </p:grpSpPr>
      <p:grpSp>
        <p:nvGrpSpPr>
          <p:cNvPr name="Group 2" id="2"/>
          <p:cNvGrpSpPr/>
          <p:nvPr/>
        </p:nvGrpSpPr>
        <p:grpSpPr>
          <a:xfrm rot="0">
            <a:off x="821526" y="821621"/>
            <a:ext cx="16644948" cy="8643757"/>
            <a:chOff x="0" y="0"/>
            <a:chExt cx="6236922" cy="3238847"/>
          </a:xfrm>
        </p:grpSpPr>
        <p:sp>
          <p:nvSpPr>
            <p:cNvPr name="Freeform 3" id="3"/>
            <p:cNvSpPr/>
            <p:nvPr/>
          </p:nvSpPr>
          <p:spPr>
            <a:xfrm flipH="false" flipV="false" rot="0">
              <a:off x="0" y="0"/>
              <a:ext cx="6236922" cy="3238847"/>
            </a:xfrm>
            <a:custGeom>
              <a:avLst/>
              <a:gdLst/>
              <a:ahLst/>
              <a:cxnLst/>
              <a:rect r="r" b="b" t="t" l="l"/>
              <a:pathLst>
                <a:path h="3238847" w="6236922">
                  <a:moveTo>
                    <a:pt x="1395" y="0"/>
                  </a:moveTo>
                  <a:lnTo>
                    <a:pt x="6235527" y="0"/>
                  </a:lnTo>
                  <a:cubicBezTo>
                    <a:pt x="6236298" y="0"/>
                    <a:pt x="6236922" y="625"/>
                    <a:pt x="6236922" y="1395"/>
                  </a:cubicBezTo>
                  <a:lnTo>
                    <a:pt x="6236922" y="3237452"/>
                  </a:lnTo>
                  <a:cubicBezTo>
                    <a:pt x="6236922" y="3238222"/>
                    <a:pt x="6236298" y="3238847"/>
                    <a:pt x="6235527" y="3238847"/>
                  </a:cubicBezTo>
                  <a:lnTo>
                    <a:pt x="1395" y="3238847"/>
                  </a:lnTo>
                  <a:cubicBezTo>
                    <a:pt x="625" y="3238847"/>
                    <a:pt x="0" y="3238222"/>
                    <a:pt x="0" y="3237452"/>
                  </a:cubicBezTo>
                  <a:lnTo>
                    <a:pt x="0" y="1395"/>
                  </a:lnTo>
                  <a:cubicBezTo>
                    <a:pt x="0" y="625"/>
                    <a:pt x="625" y="0"/>
                    <a:pt x="1395" y="0"/>
                  </a:cubicBezTo>
                  <a:close/>
                </a:path>
              </a:pathLst>
            </a:custGeom>
            <a:solidFill>
              <a:srgbClr val="FFFFFF"/>
            </a:solidFill>
          </p:spPr>
        </p:sp>
        <p:sp>
          <p:nvSpPr>
            <p:cNvPr name="TextBox 4" id="4"/>
            <p:cNvSpPr txBox="true"/>
            <p:nvPr/>
          </p:nvSpPr>
          <p:spPr>
            <a:xfrm>
              <a:off x="0" y="-9525"/>
              <a:ext cx="6236922" cy="3248372"/>
            </a:xfrm>
            <a:prstGeom prst="rect">
              <a:avLst/>
            </a:prstGeom>
          </p:spPr>
          <p:txBody>
            <a:bodyPr anchor="ctr" rtlCol="false" tIns="19016" lIns="19016" bIns="19016" rIns="19016"/>
            <a:lstStyle/>
            <a:p>
              <a:pPr algn="ctr">
                <a:lnSpc>
                  <a:spcPts val="733"/>
                </a:lnSpc>
                <a:spcBef>
                  <a:spcPct val="0"/>
                </a:spcBef>
              </a:pPr>
            </a:p>
          </p:txBody>
        </p:sp>
      </p:grpSp>
      <p:sp>
        <p:nvSpPr>
          <p:cNvPr name="Freeform 5" id="5"/>
          <p:cNvSpPr/>
          <p:nvPr/>
        </p:nvSpPr>
        <p:spPr>
          <a:xfrm flipH="false" flipV="false" rot="0">
            <a:off x="15749360" y="8678629"/>
            <a:ext cx="3019880" cy="2261135"/>
          </a:xfrm>
          <a:custGeom>
            <a:avLst/>
            <a:gdLst/>
            <a:ahLst/>
            <a:cxnLst/>
            <a:rect r="r" b="b" t="t" l="l"/>
            <a:pathLst>
              <a:path h="2261135" w="3019880">
                <a:moveTo>
                  <a:pt x="0" y="0"/>
                </a:moveTo>
                <a:lnTo>
                  <a:pt x="3019880" y="0"/>
                </a:lnTo>
                <a:lnTo>
                  <a:pt x="3019880" y="2261135"/>
                </a:lnTo>
                <a:lnTo>
                  <a:pt x="0" y="226113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36349" y="821621"/>
            <a:ext cx="1984703" cy="1807884"/>
          </a:xfrm>
          <a:custGeom>
            <a:avLst/>
            <a:gdLst/>
            <a:ahLst/>
            <a:cxnLst/>
            <a:rect r="r" b="b" t="t" l="l"/>
            <a:pathLst>
              <a:path h="1807884" w="1984703">
                <a:moveTo>
                  <a:pt x="0" y="0"/>
                </a:moveTo>
                <a:lnTo>
                  <a:pt x="1984702" y="0"/>
                </a:lnTo>
                <a:lnTo>
                  <a:pt x="1984702" y="1807884"/>
                </a:lnTo>
                <a:lnTo>
                  <a:pt x="0" y="180788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7272497" y="-1889488"/>
            <a:ext cx="3211541" cy="3285464"/>
          </a:xfrm>
          <a:custGeom>
            <a:avLst/>
            <a:gdLst/>
            <a:ahLst/>
            <a:cxnLst/>
            <a:rect r="r" b="b" t="t" l="l"/>
            <a:pathLst>
              <a:path h="3285464" w="3211541">
                <a:moveTo>
                  <a:pt x="0" y="0"/>
                </a:moveTo>
                <a:lnTo>
                  <a:pt x="3211541" y="0"/>
                </a:lnTo>
                <a:lnTo>
                  <a:pt x="3211541" y="3285463"/>
                </a:lnTo>
                <a:lnTo>
                  <a:pt x="0" y="3285463"/>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p:cNvSpPr/>
          <p:nvPr/>
        </p:nvSpPr>
        <p:spPr>
          <a:xfrm flipH="false" flipV="false" rot="0">
            <a:off x="-100820" y="8565507"/>
            <a:ext cx="3211541" cy="3285464"/>
          </a:xfrm>
          <a:custGeom>
            <a:avLst/>
            <a:gdLst/>
            <a:ahLst/>
            <a:cxnLst/>
            <a:rect r="r" b="b" t="t" l="l"/>
            <a:pathLst>
              <a:path h="3285464" w="3211541">
                <a:moveTo>
                  <a:pt x="0" y="0"/>
                </a:moveTo>
                <a:lnTo>
                  <a:pt x="3211540" y="0"/>
                </a:lnTo>
                <a:lnTo>
                  <a:pt x="3211540" y="3285464"/>
                </a:lnTo>
                <a:lnTo>
                  <a:pt x="0" y="328546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9" id="9"/>
          <p:cNvSpPr/>
          <p:nvPr/>
        </p:nvSpPr>
        <p:spPr>
          <a:xfrm flipH="false" flipV="false" rot="0">
            <a:off x="11067688" y="531053"/>
            <a:ext cx="6686951" cy="9278144"/>
          </a:xfrm>
          <a:custGeom>
            <a:avLst/>
            <a:gdLst/>
            <a:ahLst/>
            <a:cxnLst/>
            <a:rect r="r" b="b" t="t" l="l"/>
            <a:pathLst>
              <a:path h="9278144" w="6686951">
                <a:moveTo>
                  <a:pt x="0" y="0"/>
                </a:moveTo>
                <a:lnTo>
                  <a:pt x="6686951" y="0"/>
                </a:lnTo>
                <a:lnTo>
                  <a:pt x="6686951" y="9278144"/>
                </a:lnTo>
                <a:lnTo>
                  <a:pt x="0" y="9278144"/>
                </a:lnTo>
                <a:lnTo>
                  <a:pt x="0" y="0"/>
                </a:lnTo>
                <a:close/>
              </a:path>
            </a:pathLst>
          </a:custGeom>
          <a:blipFill>
            <a:blip r:embed="rId8"/>
            <a:stretch>
              <a:fillRect l="0" t="0" r="0" b="0"/>
            </a:stretch>
          </a:blipFill>
        </p:spPr>
      </p:sp>
      <p:sp>
        <p:nvSpPr>
          <p:cNvPr name="Freeform 10" id="10"/>
          <p:cNvSpPr/>
          <p:nvPr/>
        </p:nvSpPr>
        <p:spPr>
          <a:xfrm flipH="false" flipV="false" rot="0">
            <a:off x="6386167" y="5705409"/>
            <a:ext cx="4681522" cy="4826311"/>
          </a:xfrm>
          <a:custGeom>
            <a:avLst/>
            <a:gdLst/>
            <a:ahLst/>
            <a:cxnLst/>
            <a:rect r="r" b="b" t="t" l="l"/>
            <a:pathLst>
              <a:path h="4826311" w="4681522">
                <a:moveTo>
                  <a:pt x="0" y="0"/>
                </a:moveTo>
                <a:lnTo>
                  <a:pt x="4681521" y="0"/>
                </a:lnTo>
                <a:lnTo>
                  <a:pt x="4681521" y="4826311"/>
                </a:lnTo>
                <a:lnTo>
                  <a:pt x="0" y="4826311"/>
                </a:lnTo>
                <a:lnTo>
                  <a:pt x="0" y="0"/>
                </a:lnTo>
                <a:close/>
              </a:path>
            </a:pathLst>
          </a:custGeom>
          <a:blipFill>
            <a:blip r:embed="rId9"/>
            <a:stretch>
              <a:fillRect l="0" t="0" r="0" b="0"/>
            </a:stretch>
          </a:blipFill>
        </p:spPr>
      </p:sp>
      <p:sp>
        <p:nvSpPr>
          <p:cNvPr name="TextBox 11" id="11"/>
          <p:cNvSpPr txBox="true"/>
          <p:nvPr/>
        </p:nvSpPr>
        <p:spPr>
          <a:xfrm rot="0">
            <a:off x="1504950" y="4095684"/>
            <a:ext cx="7076685" cy="1565910"/>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Semi-Bold"/>
                <a:ea typeface="Quicksand Semi-Bold"/>
                <a:cs typeface="Quicksand Semi-Bold"/>
                <a:sym typeface="Quicksand Semi-Bold"/>
              </a:rPr>
              <a:t>G</a:t>
            </a:r>
            <a:r>
              <a:rPr lang="en-US" b="true" sz="2299" spc="137" u="none">
                <a:solidFill>
                  <a:srgbClr val="000000"/>
                </a:solidFill>
                <a:latin typeface="Quicksand Semi-Bold"/>
                <a:ea typeface="Quicksand Semi-Bold"/>
                <a:cs typeface="Quicksand Semi-Bold"/>
                <a:sym typeface="Quicksand Semi-Bold"/>
              </a:rPr>
              <a:t>enre</a:t>
            </a:r>
            <a:r>
              <a:rPr lang="en-US" b="true" sz="2299" spc="137" u="none">
                <a:solidFill>
                  <a:srgbClr val="000000"/>
                </a:solidFill>
                <a:latin typeface="Quicksand Bold"/>
                <a:ea typeface="Quicksand Bold"/>
                <a:cs typeface="Quicksand Bold"/>
                <a:sym typeface="Quicksand Bold"/>
              </a:rPr>
              <a:t> </a:t>
            </a:r>
            <a:r>
              <a:rPr lang="en-US" b="true" sz="2299" spc="137">
                <a:solidFill>
                  <a:srgbClr val="000000"/>
                </a:solidFill>
                <a:latin typeface="Quicksand Bold"/>
                <a:ea typeface="Quicksand Bold"/>
                <a:cs typeface="Quicksand Bold"/>
                <a:sym typeface="Quicksand Bold"/>
              </a:rPr>
              <a:t>: Comédie</a:t>
            </a:r>
          </a:p>
          <a:p>
            <a:pPr algn="l" marL="0" indent="0" lvl="0">
              <a:lnSpc>
                <a:spcPts val="3104"/>
              </a:lnSpc>
              <a:spcBef>
                <a:spcPct val="0"/>
              </a:spcBef>
            </a:pPr>
          </a:p>
          <a:p>
            <a:pPr algn="l" marL="0" indent="0" lvl="0">
              <a:lnSpc>
                <a:spcPts val="3104"/>
              </a:lnSpc>
              <a:spcBef>
                <a:spcPct val="0"/>
              </a:spcBef>
            </a:pPr>
            <a:r>
              <a:rPr lang="en-US" b="true" sz="2299" spc="137" u="none">
                <a:solidFill>
                  <a:srgbClr val="000000"/>
                </a:solidFill>
                <a:latin typeface="Quicksand Semi-Bold"/>
                <a:ea typeface="Quicksand Semi-Bold"/>
                <a:cs typeface="Quicksand Semi-Bold"/>
                <a:sym typeface="Quicksand Semi-Bold"/>
              </a:rPr>
              <a:t>Série en cours (6 tomes en France)</a:t>
            </a:r>
          </a:p>
          <a:p>
            <a:pPr algn="l" marL="0" indent="0" lvl="0">
              <a:lnSpc>
                <a:spcPts val="3104"/>
              </a:lnSpc>
              <a:spcBef>
                <a:spcPct val="0"/>
              </a:spcBef>
            </a:pPr>
          </a:p>
        </p:txBody>
      </p:sp>
      <p:sp>
        <p:nvSpPr>
          <p:cNvPr name="TextBox 12" id="12"/>
          <p:cNvSpPr txBox="true"/>
          <p:nvPr/>
        </p:nvSpPr>
        <p:spPr>
          <a:xfrm rot="0">
            <a:off x="1504950" y="5657784"/>
            <a:ext cx="7076685" cy="784860"/>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Bold"/>
                <a:ea typeface="Quicksand Bold"/>
                <a:cs typeface="Quicksand Bold"/>
                <a:sym typeface="Quicksand Bold"/>
              </a:rPr>
              <a:t>Mots clés : Humour, tranche de vie, amitié, trouver sa voie</a:t>
            </a:r>
          </a:p>
        </p:txBody>
      </p:sp>
      <p:sp>
        <p:nvSpPr>
          <p:cNvPr name="TextBox 13" id="13"/>
          <p:cNvSpPr txBox="true"/>
          <p:nvPr/>
        </p:nvSpPr>
        <p:spPr>
          <a:xfrm rot="0">
            <a:off x="1504950" y="2144801"/>
            <a:ext cx="9865002" cy="2887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Racaille de Bibliotheque</a:t>
            </a:r>
          </a:p>
          <a:p>
            <a:pPr algn="l">
              <a:lnSpc>
                <a:spcPts val="7560"/>
              </a:lnSpc>
            </a:pPr>
          </a:p>
        </p:txBody>
      </p:sp>
      <p:sp>
        <p:nvSpPr>
          <p:cNvPr name="TextBox 14" id="14"/>
          <p:cNvSpPr txBox="true"/>
          <p:nvPr/>
        </p:nvSpPr>
        <p:spPr>
          <a:xfrm rot="0">
            <a:off x="1657350" y="2297201"/>
            <a:ext cx="9865002" cy="982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a:t>
            </a:r>
          </a:p>
        </p:txBody>
      </p:sp>
      <p:sp>
        <p:nvSpPr>
          <p:cNvPr name="TextBox 15" id="15"/>
          <p:cNvSpPr txBox="true"/>
          <p:nvPr/>
        </p:nvSpPr>
        <p:spPr>
          <a:xfrm rot="2788461">
            <a:off x="4690488" y="2582262"/>
            <a:ext cx="650359" cy="982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a:t>
            </a:r>
          </a:p>
        </p:txBody>
      </p:sp>
    </p:spTree>
  </p:cSld>
  <p:clrMapOvr>
    <a:masterClrMapping/>
  </p:clrMapOvr>
</p:sld>
</file>

<file path=ppt/slides/slide41.xml><?xml version="1.0" encoding="utf-8"?>
<p:sld xmlns:p="http://schemas.openxmlformats.org/presentationml/2006/main" xmlns:a="http://schemas.openxmlformats.org/drawingml/2006/main" xmlns:r="http://schemas.openxmlformats.org/officeDocument/2006/relationships">
  <p:cSld>
    <p:bg>
      <p:bgPr>
        <a:solidFill>
          <a:srgbClr val="EDECED"/>
        </a:solidFill>
      </p:bgPr>
    </p:bg>
    <p:spTree>
      <p:nvGrpSpPr>
        <p:cNvPr id="1" name=""/>
        <p:cNvGrpSpPr/>
        <p:nvPr/>
      </p:nvGrpSpPr>
      <p:grpSpPr>
        <a:xfrm>
          <a:off x="0" y="0"/>
          <a:ext cx="0" cy="0"/>
          <a:chOff x="0" y="0"/>
          <a:chExt cx="0" cy="0"/>
        </a:xfrm>
      </p:grpSpPr>
      <p:sp>
        <p:nvSpPr>
          <p:cNvPr name="Freeform 2" id="2"/>
          <p:cNvSpPr/>
          <p:nvPr/>
        </p:nvSpPr>
        <p:spPr>
          <a:xfrm flipH="true" flipV="false" rot="0">
            <a:off x="15276340" y="8594837"/>
            <a:ext cx="2221424" cy="2575564"/>
          </a:xfrm>
          <a:custGeom>
            <a:avLst/>
            <a:gdLst/>
            <a:ahLst/>
            <a:cxnLst/>
            <a:rect r="r" b="b" t="t" l="l"/>
            <a:pathLst>
              <a:path h="2575564" w="2221424">
                <a:moveTo>
                  <a:pt x="2221424" y="0"/>
                </a:moveTo>
                <a:lnTo>
                  <a:pt x="0" y="0"/>
                </a:lnTo>
                <a:lnTo>
                  <a:pt x="0" y="2575565"/>
                </a:lnTo>
                <a:lnTo>
                  <a:pt x="2221424" y="2575565"/>
                </a:lnTo>
                <a:lnTo>
                  <a:pt x="2221424"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550486" y="-486809"/>
            <a:ext cx="3158372" cy="3150476"/>
          </a:xfrm>
          <a:custGeom>
            <a:avLst/>
            <a:gdLst/>
            <a:ahLst/>
            <a:cxnLst/>
            <a:rect r="r" b="b" t="t" l="l"/>
            <a:pathLst>
              <a:path h="3150476" w="3158372">
                <a:moveTo>
                  <a:pt x="0" y="0"/>
                </a:moveTo>
                <a:lnTo>
                  <a:pt x="3158372" y="0"/>
                </a:lnTo>
                <a:lnTo>
                  <a:pt x="3158372" y="3150476"/>
                </a:lnTo>
                <a:lnTo>
                  <a:pt x="0" y="3150476"/>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5941937" y="606267"/>
            <a:ext cx="3202063" cy="4114800"/>
          </a:xfrm>
          <a:custGeom>
            <a:avLst/>
            <a:gdLst/>
            <a:ahLst/>
            <a:cxnLst/>
            <a:rect r="r" b="b" t="t" l="l"/>
            <a:pathLst>
              <a:path h="4114800" w="3202063">
                <a:moveTo>
                  <a:pt x="0" y="0"/>
                </a:moveTo>
                <a:lnTo>
                  <a:pt x="3202063" y="0"/>
                </a:lnTo>
                <a:lnTo>
                  <a:pt x="3202063" y="4114800"/>
                </a:lnTo>
                <a:lnTo>
                  <a:pt x="0" y="4114800"/>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12701073" y="286618"/>
            <a:ext cx="5126198" cy="7245509"/>
          </a:xfrm>
          <a:custGeom>
            <a:avLst/>
            <a:gdLst/>
            <a:ahLst/>
            <a:cxnLst/>
            <a:rect r="r" b="b" t="t" l="l"/>
            <a:pathLst>
              <a:path h="7245509" w="5126198">
                <a:moveTo>
                  <a:pt x="0" y="0"/>
                </a:moveTo>
                <a:lnTo>
                  <a:pt x="5126198" y="0"/>
                </a:lnTo>
                <a:lnTo>
                  <a:pt x="5126198" y="7245509"/>
                </a:lnTo>
                <a:lnTo>
                  <a:pt x="0" y="7245509"/>
                </a:lnTo>
                <a:lnTo>
                  <a:pt x="0" y="0"/>
                </a:lnTo>
                <a:close/>
              </a:path>
            </a:pathLst>
          </a:custGeom>
          <a:blipFill>
            <a:blip r:embed="rId8"/>
            <a:stretch>
              <a:fillRect l="0" t="0" r="0" b="0"/>
            </a:stretch>
          </a:blipFill>
        </p:spPr>
      </p:sp>
      <p:sp>
        <p:nvSpPr>
          <p:cNvPr name="Freeform 6" id="6"/>
          <p:cNvSpPr/>
          <p:nvPr/>
        </p:nvSpPr>
        <p:spPr>
          <a:xfrm flipH="false" flipV="false" rot="0">
            <a:off x="7966169" y="3909372"/>
            <a:ext cx="4600848" cy="6356958"/>
          </a:xfrm>
          <a:custGeom>
            <a:avLst/>
            <a:gdLst/>
            <a:ahLst/>
            <a:cxnLst/>
            <a:rect r="r" b="b" t="t" l="l"/>
            <a:pathLst>
              <a:path h="6356958" w="4600848">
                <a:moveTo>
                  <a:pt x="0" y="0"/>
                </a:moveTo>
                <a:lnTo>
                  <a:pt x="4600848" y="0"/>
                </a:lnTo>
                <a:lnTo>
                  <a:pt x="4600848" y="6356959"/>
                </a:lnTo>
                <a:lnTo>
                  <a:pt x="0" y="6356959"/>
                </a:lnTo>
                <a:lnTo>
                  <a:pt x="0" y="0"/>
                </a:lnTo>
                <a:close/>
              </a:path>
            </a:pathLst>
          </a:custGeom>
          <a:blipFill>
            <a:blip r:embed="rId9"/>
            <a:stretch>
              <a:fillRect l="0" t="0" r="0" b="0"/>
            </a:stretch>
          </a:blipFill>
        </p:spPr>
      </p:sp>
      <p:sp>
        <p:nvSpPr>
          <p:cNvPr name="TextBox 7" id="7"/>
          <p:cNvSpPr txBox="true"/>
          <p:nvPr/>
        </p:nvSpPr>
        <p:spPr>
          <a:xfrm rot="0">
            <a:off x="756134" y="4985385"/>
            <a:ext cx="7076685" cy="4272915"/>
          </a:xfrm>
          <a:prstGeom prst="rect">
            <a:avLst/>
          </a:prstGeom>
        </p:spPr>
        <p:txBody>
          <a:bodyPr anchor="t" rtlCol="false" tIns="0" lIns="0" bIns="0" rIns="0">
            <a:spAutoFit/>
          </a:bodyPr>
          <a:lstStyle/>
          <a:p>
            <a:pPr algn="l" marL="0" indent="0" lvl="0">
              <a:lnSpc>
                <a:spcPts val="2295"/>
              </a:lnSpc>
              <a:spcBef>
                <a:spcPct val="0"/>
              </a:spcBef>
            </a:pPr>
            <a:r>
              <a:rPr lang="en-US" b="true" sz="1700" spc="102">
                <a:solidFill>
                  <a:srgbClr val="000000"/>
                </a:solidFill>
                <a:latin typeface="Quicksand Semi-Bold"/>
                <a:ea typeface="Quicksand Semi-Bold"/>
                <a:cs typeface="Quicksand Semi-Bold"/>
                <a:sym typeface="Quicksand Semi-Bold"/>
              </a:rPr>
              <a:t>Quand le quotidi</a:t>
            </a:r>
            <a:r>
              <a:rPr lang="en-US" b="true" sz="1700" spc="102" u="none">
                <a:solidFill>
                  <a:srgbClr val="000000"/>
                </a:solidFill>
                <a:latin typeface="Quicksand Semi-Bold"/>
                <a:ea typeface="Quicksand Semi-Bold"/>
                <a:cs typeface="Quicksand Semi-Bold"/>
                <a:sym typeface="Quicksand Semi-Bold"/>
              </a:rPr>
              <a:t>en tranquille d’une bibliothèque est chamboulé par l’arrivée de sa nouvelle recrue ! Ishidaira, petite frappe de lycée, a besoin de s’inscrire à la bibliothèque. Mlle Hayasemaru qui l’accueille, retrouve son nom dans les archives : elle lui demande de rendre un livre sur les animaux qu'il a emprunté il y a 10 ans ! Suite à cet épisode, Ishidaira va s’intéresser de plus en plus au métier de bibliothécaire et même décider de travailler dans cet antre du savoir, fréquenté par des personnages hauts en couleur, passionnés par les livres… peut-être comme lui, en fait ?</a:t>
            </a:r>
          </a:p>
          <a:p>
            <a:pPr algn="l" marL="0" indent="0" lvl="0">
              <a:lnSpc>
                <a:spcPts val="2295"/>
              </a:lnSpc>
              <a:spcBef>
                <a:spcPct val="0"/>
              </a:spcBef>
            </a:pPr>
          </a:p>
          <a:p>
            <a:pPr algn="l" marL="0" indent="0" lvl="0">
              <a:lnSpc>
                <a:spcPts val="2295"/>
              </a:lnSpc>
              <a:spcBef>
                <a:spcPct val="0"/>
              </a:spcBef>
            </a:pPr>
            <a:r>
              <a:rPr lang="en-US" b="true" sz="1700" spc="102" u="none">
                <a:solidFill>
                  <a:srgbClr val="000000"/>
                </a:solidFill>
                <a:latin typeface="Quicksand Semi-Bold"/>
                <a:ea typeface="Quicksand Semi-Bold"/>
                <a:cs typeface="Quicksand Semi-Bold"/>
                <a:sym typeface="Quicksand Semi-Bold"/>
              </a:rPr>
              <a:t>Il n’est jamais trop tard pour se découvrir une passion pour les livres !</a:t>
            </a:r>
          </a:p>
          <a:p>
            <a:pPr algn="l" marL="0" indent="0" lvl="0">
              <a:lnSpc>
                <a:spcPts val="2295"/>
              </a:lnSpc>
              <a:spcBef>
                <a:spcPct val="0"/>
              </a:spcBef>
            </a:pPr>
          </a:p>
        </p:txBody>
      </p:sp>
      <p:sp>
        <p:nvSpPr>
          <p:cNvPr name="TextBox 8" id="8"/>
          <p:cNvSpPr txBox="true"/>
          <p:nvPr/>
        </p:nvSpPr>
        <p:spPr>
          <a:xfrm rot="0">
            <a:off x="756134" y="3781149"/>
            <a:ext cx="3538342" cy="982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Synopsis</a:t>
            </a:r>
          </a:p>
        </p:txBody>
      </p:sp>
    </p:spTree>
  </p:cSld>
  <p:clrMapOvr>
    <a:masterClrMapping/>
  </p:clrMapOvr>
</p:sld>
</file>

<file path=ppt/slides/slide42.xml><?xml version="1.0" encoding="utf-8"?>
<p:sld xmlns:p="http://schemas.openxmlformats.org/presentationml/2006/main" xmlns:a="http://schemas.openxmlformats.org/drawingml/2006/main" xmlns:r="http://schemas.openxmlformats.org/officeDocument/2006/relationships">
  <p:cSld>
    <p:bg>
      <p:bgPr>
        <a:solidFill>
          <a:srgbClr val="F6A64A"/>
        </a:solidFill>
      </p:bgPr>
    </p:bg>
    <p:spTree>
      <p:nvGrpSpPr>
        <p:cNvPr id="1" name=""/>
        <p:cNvGrpSpPr/>
        <p:nvPr/>
      </p:nvGrpSpPr>
      <p:grpSpPr>
        <a:xfrm>
          <a:off x="0" y="0"/>
          <a:ext cx="0" cy="0"/>
          <a:chOff x="0" y="0"/>
          <a:chExt cx="0" cy="0"/>
        </a:xfrm>
      </p:grpSpPr>
      <p:grpSp>
        <p:nvGrpSpPr>
          <p:cNvPr name="Group 2" id="2"/>
          <p:cNvGrpSpPr/>
          <p:nvPr/>
        </p:nvGrpSpPr>
        <p:grpSpPr>
          <a:xfrm rot="0">
            <a:off x="821526" y="821621"/>
            <a:ext cx="16644948" cy="8643757"/>
            <a:chOff x="0" y="0"/>
            <a:chExt cx="6236922" cy="3238847"/>
          </a:xfrm>
        </p:grpSpPr>
        <p:sp>
          <p:nvSpPr>
            <p:cNvPr name="Freeform 3" id="3"/>
            <p:cNvSpPr/>
            <p:nvPr/>
          </p:nvSpPr>
          <p:spPr>
            <a:xfrm flipH="false" flipV="false" rot="0">
              <a:off x="0" y="0"/>
              <a:ext cx="6236922" cy="3238847"/>
            </a:xfrm>
            <a:custGeom>
              <a:avLst/>
              <a:gdLst/>
              <a:ahLst/>
              <a:cxnLst/>
              <a:rect r="r" b="b" t="t" l="l"/>
              <a:pathLst>
                <a:path h="3238847" w="6236922">
                  <a:moveTo>
                    <a:pt x="1395" y="0"/>
                  </a:moveTo>
                  <a:lnTo>
                    <a:pt x="6235527" y="0"/>
                  </a:lnTo>
                  <a:cubicBezTo>
                    <a:pt x="6236298" y="0"/>
                    <a:pt x="6236922" y="625"/>
                    <a:pt x="6236922" y="1395"/>
                  </a:cubicBezTo>
                  <a:lnTo>
                    <a:pt x="6236922" y="3237452"/>
                  </a:lnTo>
                  <a:cubicBezTo>
                    <a:pt x="6236922" y="3238222"/>
                    <a:pt x="6236298" y="3238847"/>
                    <a:pt x="6235527" y="3238847"/>
                  </a:cubicBezTo>
                  <a:lnTo>
                    <a:pt x="1395" y="3238847"/>
                  </a:lnTo>
                  <a:cubicBezTo>
                    <a:pt x="625" y="3238847"/>
                    <a:pt x="0" y="3238222"/>
                    <a:pt x="0" y="3237452"/>
                  </a:cubicBezTo>
                  <a:lnTo>
                    <a:pt x="0" y="1395"/>
                  </a:lnTo>
                  <a:cubicBezTo>
                    <a:pt x="0" y="625"/>
                    <a:pt x="625" y="0"/>
                    <a:pt x="1395" y="0"/>
                  </a:cubicBezTo>
                  <a:close/>
                </a:path>
              </a:pathLst>
            </a:custGeom>
            <a:solidFill>
              <a:srgbClr val="FFFFFF"/>
            </a:solidFill>
          </p:spPr>
        </p:sp>
        <p:sp>
          <p:nvSpPr>
            <p:cNvPr name="TextBox 4" id="4"/>
            <p:cNvSpPr txBox="true"/>
            <p:nvPr/>
          </p:nvSpPr>
          <p:spPr>
            <a:xfrm>
              <a:off x="0" y="-9525"/>
              <a:ext cx="6236922" cy="3248372"/>
            </a:xfrm>
            <a:prstGeom prst="rect">
              <a:avLst/>
            </a:prstGeom>
          </p:spPr>
          <p:txBody>
            <a:bodyPr anchor="ctr" rtlCol="false" tIns="19016" lIns="19016" bIns="19016" rIns="19016"/>
            <a:lstStyle/>
            <a:p>
              <a:pPr algn="ctr">
                <a:lnSpc>
                  <a:spcPts val="733"/>
                </a:lnSpc>
                <a:spcBef>
                  <a:spcPct val="0"/>
                </a:spcBef>
              </a:pPr>
            </a:p>
          </p:txBody>
        </p:sp>
      </p:grpSp>
      <p:sp>
        <p:nvSpPr>
          <p:cNvPr name="Freeform 5" id="5"/>
          <p:cNvSpPr/>
          <p:nvPr/>
        </p:nvSpPr>
        <p:spPr>
          <a:xfrm flipH="false" flipV="false" rot="0">
            <a:off x="7252608" y="9076531"/>
            <a:ext cx="4209865" cy="1385428"/>
          </a:xfrm>
          <a:custGeom>
            <a:avLst/>
            <a:gdLst/>
            <a:ahLst/>
            <a:cxnLst/>
            <a:rect r="r" b="b" t="t" l="l"/>
            <a:pathLst>
              <a:path h="1385428" w="4209865">
                <a:moveTo>
                  <a:pt x="0" y="0"/>
                </a:moveTo>
                <a:lnTo>
                  <a:pt x="4209865" y="0"/>
                </a:lnTo>
                <a:lnTo>
                  <a:pt x="4209865" y="1385429"/>
                </a:lnTo>
                <a:lnTo>
                  <a:pt x="0" y="138542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584258" y="-398379"/>
            <a:ext cx="2730008" cy="2671995"/>
          </a:xfrm>
          <a:custGeom>
            <a:avLst/>
            <a:gdLst/>
            <a:ahLst/>
            <a:cxnLst/>
            <a:rect r="r" b="b" t="t" l="l"/>
            <a:pathLst>
              <a:path h="2671995" w="2730008">
                <a:moveTo>
                  <a:pt x="0" y="0"/>
                </a:moveTo>
                <a:lnTo>
                  <a:pt x="2730008" y="0"/>
                </a:lnTo>
                <a:lnTo>
                  <a:pt x="2730008" y="2671995"/>
                </a:lnTo>
                <a:lnTo>
                  <a:pt x="0" y="2671995"/>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7252608" y="139784"/>
            <a:ext cx="1274126" cy="1973997"/>
          </a:xfrm>
          <a:custGeom>
            <a:avLst/>
            <a:gdLst/>
            <a:ahLst/>
            <a:cxnLst/>
            <a:rect r="r" b="b" t="t" l="l"/>
            <a:pathLst>
              <a:path h="1973997" w="1274126">
                <a:moveTo>
                  <a:pt x="0" y="0"/>
                </a:moveTo>
                <a:lnTo>
                  <a:pt x="1274125" y="0"/>
                </a:lnTo>
                <a:lnTo>
                  <a:pt x="1274125" y="1973997"/>
                </a:lnTo>
                <a:lnTo>
                  <a:pt x="0" y="1973997"/>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p:cNvSpPr/>
          <p:nvPr/>
        </p:nvSpPr>
        <p:spPr>
          <a:xfrm flipH="false" flipV="false" rot="0">
            <a:off x="14861494" y="5994312"/>
            <a:ext cx="3426506" cy="4114800"/>
          </a:xfrm>
          <a:custGeom>
            <a:avLst/>
            <a:gdLst/>
            <a:ahLst/>
            <a:cxnLst/>
            <a:rect r="r" b="b" t="t" l="l"/>
            <a:pathLst>
              <a:path h="4114800" w="3426506">
                <a:moveTo>
                  <a:pt x="0" y="0"/>
                </a:moveTo>
                <a:lnTo>
                  <a:pt x="3426506" y="0"/>
                </a:lnTo>
                <a:lnTo>
                  <a:pt x="3426506"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9" id="9"/>
          <p:cNvSpPr/>
          <p:nvPr/>
        </p:nvSpPr>
        <p:spPr>
          <a:xfrm flipH="false" flipV="false" rot="0">
            <a:off x="15440079" y="244905"/>
            <a:ext cx="2315192" cy="1763756"/>
          </a:xfrm>
          <a:custGeom>
            <a:avLst/>
            <a:gdLst/>
            <a:ahLst/>
            <a:cxnLst/>
            <a:rect r="r" b="b" t="t" l="l"/>
            <a:pathLst>
              <a:path h="1763756" w="2315192">
                <a:moveTo>
                  <a:pt x="0" y="0"/>
                </a:moveTo>
                <a:lnTo>
                  <a:pt x="2315192" y="0"/>
                </a:lnTo>
                <a:lnTo>
                  <a:pt x="2315192" y="1763755"/>
                </a:lnTo>
                <a:lnTo>
                  <a:pt x="0" y="1763755"/>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0" id="10"/>
          <p:cNvSpPr/>
          <p:nvPr/>
        </p:nvSpPr>
        <p:spPr>
          <a:xfrm flipH="false" flipV="false" rot="0">
            <a:off x="543887" y="402524"/>
            <a:ext cx="6727770" cy="9481951"/>
          </a:xfrm>
          <a:custGeom>
            <a:avLst/>
            <a:gdLst/>
            <a:ahLst/>
            <a:cxnLst/>
            <a:rect r="r" b="b" t="t" l="l"/>
            <a:pathLst>
              <a:path h="9481951" w="6727770">
                <a:moveTo>
                  <a:pt x="0" y="0"/>
                </a:moveTo>
                <a:lnTo>
                  <a:pt x="6727771" y="0"/>
                </a:lnTo>
                <a:lnTo>
                  <a:pt x="6727771" y="9481952"/>
                </a:lnTo>
                <a:lnTo>
                  <a:pt x="0" y="9481952"/>
                </a:lnTo>
                <a:lnTo>
                  <a:pt x="0" y="0"/>
                </a:lnTo>
                <a:close/>
              </a:path>
            </a:pathLst>
          </a:custGeom>
          <a:blipFill>
            <a:blip r:embed="rId12"/>
            <a:stretch>
              <a:fillRect l="0" t="0" r="0" b="0"/>
            </a:stretch>
          </a:blipFill>
        </p:spPr>
      </p:sp>
      <p:sp>
        <p:nvSpPr>
          <p:cNvPr name="TextBox 11" id="11"/>
          <p:cNvSpPr txBox="true"/>
          <p:nvPr/>
        </p:nvSpPr>
        <p:spPr>
          <a:xfrm rot="0">
            <a:off x="7561378" y="2349816"/>
            <a:ext cx="10153564" cy="982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saint seiya</a:t>
            </a:r>
          </a:p>
        </p:txBody>
      </p:sp>
      <p:sp>
        <p:nvSpPr>
          <p:cNvPr name="TextBox 12" id="12"/>
          <p:cNvSpPr txBox="true"/>
          <p:nvPr/>
        </p:nvSpPr>
        <p:spPr>
          <a:xfrm rot="0">
            <a:off x="7528833" y="4235769"/>
            <a:ext cx="7076685" cy="1956435"/>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Semi-Bold"/>
                <a:ea typeface="Quicksand Semi-Bold"/>
                <a:cs typeface="Quicksand Semi-Bold"/>
                <a:sym typeface="Quicksand Semi-Bold"/>
              </a:rPr>
              <a:t>G</a:t>
            </a:r>
            <a:r>
              <a:rPr lang="en-US" b="true" sz="2299" spc="137" u="none">
                <a:solidFill>
                  <a:srgbClr val="000000"/>
                </a:solidFill>
                <a:latin typeface="Quicksand Semi-Bold"/>
                <a:ea typeface="Quicksand Semi-Bold"/>
                <a:cs typeface="Quicksand Semi-Bold"/>
                <a:sym typeface="Quicksand Semi-Bold"/>
              </a:rPr>
              <a:t>enre</a:t>
            </a:r>
            <a:r>
              <a:rPr lang="en-US" b="true" sz="2299" spc="137" u="none">
                <a:solidFill>
                  <a:srgbClr val="000000"/>
                </a:solidFill>
                <a:latin typeface="Quicksand Bold"/>
                <a:ea typeface="Quicksand Bold"/>
                <a:cs typeface="Quicksand Bold"/>
                <a:sym typeface="Quicksand Bold"/>
              </a:rPr>
              <a:t> </a:t>
            </a:r>
            <a:r>
              <a:rPr lang="en-US" b="true" sz="2299" spc="137">
                <a:solidFill>
                  <a:srgbClr val="000000"/>
                </a:solidFill>
                <a:latin typeface="Quicksand Bold"/>
                <a:ea typeface="Quicksand Bold"/>
                <a:cs typeface="Quicksand Bold"/>
                <a:sym typeface="Quicksand Bold"/>
              </a:rPr>
              <a:t>: Aventure-Action</a:t>
            </a:r>
          </a:p>
          <a:p>
            <a:pPr algn="l" marL="0" indent="0" lvl="0">
              <a:lnSpc>
                <a:spcPts val="3104"/>
              </a:lnSpc>
              <a:spcBef>
                <a:spcPct val="0"/>
              </a:spcBef>
            </a:pPr>
          </a:p>
          <a:p>
            <a:pPr algn="l" marL="0" indent="0" lvl="0">
              <a:lnSpc>
                <a:spcPts val="3104"/>
              </a:lnSpc>
              <a:spcBef>
                <a:spcPct val="0"/>
              </a:spcBef>
            </a:pPr>
            <a:r>
              <a:rPr lang="en-US" b="true" sz="2299" spc="137" u="none">
                <a:solidFill>
                  <a:srgbClr val="000000"/>
                </a:solidFill>
                <a:latin typeface="Quicksand Semi-Bold"/>
                <a:ea typeface="Quicksand Semi-Bold"/>
                <a:cs typeface="Quicksand Semi-Bold"/>
                <a:sym typeface="Quicksand Semi-Bold"/>
              </a:rPr>
              <a:t>Série en cours (5 tomes sur 6 en France)</a:t>
            </a:r>
          </a:p>
          <a:p>
            <a:pPr algn="l" marL="0" indent="0" lvl="0">
              <a:lnSpc>
                <a:spcPts val="3104"/>
              </a:lnSpc>
              <a:spcBef>
                <a:spcPct val="0"/>
              </a:spcBef>
            </a:pPr>
          </a:p>
          <a:p>
            <a:pPr algn="l" marL="0" indent="0" lvl="0">
              <a:lnSpc>
                <a:spcPts val="3104"/>
              </a:lnSpc>
              <a:spcBef>
                <a:spcPct val="0"/>
              </a:spcBef>
            </a:pPr>
          </a:p>
        </p:txBody>
      </p:sp>
      <p:sp>
        <p:nvSpPr>
          <p:cNvPr name="TextBox 13" id="13"/>
          <p:cNvSpPr txBox="true"/>
          <p:nvPr/>
        </p:nvSpPr>
        <p:spPr>
          <a:xfrm rot="0">
            <a:off x="7528833" y="5599977"/>
            <a:ext cx="7076685" cy="784860"/>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Bold"/>
                <a:ea typeface="Quicksand Bold"/>
                <a:cs typeface="Quicksand Bold"/>
                <a:sym typeface="Quicksand Bold"/>
              </a:rPr>
              <a:t>Mots clés : classique, mythologie grecque, aventure, combat</a:t>
            </a:r>
          </a:p>
        </p:txBody>
      </p:sp>
    </p:spTree>
  </p:cSld>
  <p:clrMapOvr>
    <a:masterClrMapping/>
  </p:clrMapOvr>
</p:sld>
</file>

<file path=ppt/slides/slide43.xml><?xml version="1.0" encoding="utf-8"?>
<p:sld xmlns:p="http://schemas.openxmlformats.org/presentationml/2006/main" xmlns:a="http://schemas.openxmlformats.org/drawingml/2006/main" xmlns:r="http://schemas.openxmlformats.org/officeDocument/2006/relationships">
  <p:cSld>
    <p:bg>
      <p:bgPr>
        <a:solidFill>
          <a:srgbClr val="EDECED"/>
        </a:solidFill>
      </p:bgPr>
    </p:bg>
    <p:spTree>
      <p:nvGrpSpPr>
        <p:cNvPr id="1" name=""/>
        <p:cNvGrpSpPr/>
        <p:nvPr/>
      </p:nvGrpSpPr>
      <p:grpSpPr>
        <a:xfrm>
          <a:off x="0" y="0"/>
          <a:ext cx="0" cy="0"/>
          <a:chOff x="0" y="0"/>
          <a:chExt cx="0" cy="0"/>
        </a:xfrm>
      </p:grpSpPr>
      <p:sp>
        <p:nvSpPr>
          <p:cNvPr name="Freeform 2" id="2"/>
          <p:cNvSpPr/>
          <p:nvPr/>
        </p:nvSpPr>
        <p:spPr>
          <a:xfrm flipH="true" flipV="false" rot="0">
            <a:off x="16148588" y="88103"/>
            <a:ext cx="2221424" cy="2575564"/>
          </a:xfrm>
          <a:custGeom>
            <a:avLst/>
            <a:gdLst/>
            <a:ahLst/>
            <a:cxnLst/>
            <a:rect r="r" b="b" t="t" l="l"/>
            <a:pathLst>
              <a:path h="2575564" w="2221424">
                <a:moveTo>
                  <a:pt x="2221424" y="0"/>
                </a:moveTo>
                <a:lnTo>
                  <a:pt x="0" y="0"/>
                </a:lnTo>
                <a:lnTo>
                  <a:pt x="0" y="2575564"/>
                </a:lnTo>
                <a:lnTo>
                  <a:pt x="2221424" y="2575564"/>
                </a:lnTo>
                <a:lnTo>
                  <a:pt x="2221424"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550486" y="-486809"/>
            <a:ext cx="3158372" cy="3150476"/>
          </a:xfrm>
          <a:custGeom>
            <a:avLst/>
            <a:gdLst/>
            <a:ahLst/>
            <a:cxnLst/>
            <a:rect r="r" b="b" t="t" l="l"/>
            <a:pathLst>
              <a:path h="3150476" w="3158372">
                <a:moveTo>
                  <a:pt x="0" y="0"/>
                </a:moveTo>
                <a:lnTo>
                  <a:pt x="3158372" y="0"/>
                </a:lnTo>
                <a:lnTo>
                  <a:pt x="3158372" y="3150476"/>
                </a:lnTo>
                <a:lnTo>
                  <a:pt x="0" y="3150476"/>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4662344" y="88103"/>
            <a:ext cx="2748349" cy="3826816"/>
          </a:xfrm>
          <a:custGeom>
            <a:avLst/>
            <a:gdLst/>
            <a:ahLst/>
            <a:cxnLst/>
            <a:rect r="r" b="b" t="t" l="l"/>
            <a:pathLst>
              <a:path h="3826816" w="2748349">
                <a:moveTo>
                  <a:pt x="0" y="0"/>
                </a:moveTo>
                <a:lnTo>
                  <a:pt x="2748350" y="0"/>
                </a:lnTo>
                <a:lnTo>
                  <a:pt x="2748350" y="3826816"/>
                </a:lnTo>
                <a:lnTo>
                  <a:pt x="0" y="3826816"/>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11855113" y="6000769"/>
            <a:ext cx="5847907" cy="4114800"/>
          </a:xfrm>
          <a:custGeom>
            <a:avLst/>
            <a:gdLst/>
            <a:ahLst/>
            <a:cxnLst/>
            <a:rect r="r" b="b" t="t" l="l"/>
            <a:pathLst>
              <a:path h="4114800" w="5847907">
                <a:moveTo>
                  <a:pt x="0" y="0"/>
                </a:moveTo>
                <a:lnTo>
                  <a:pt x="5847907" y="0"/>
                </a:lnTo>
                <a:lnTo>
                  <a:pt x="5847907"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0">
            <a:off x="4805010" y="3930042"/>
            <a:ext cx="4163808" cy="6356958"/>
          </a:xfrm>
          <a:custGeom>
            <a:avLst/>
            <a:gdLst/>
            <a:ahLst/>
            <a:cxnLst/>
            <a:rect r="r" b="b" t="t" l="l"/>
            <a:pathLst>
              <a:path h="6356958" w="4163808">
                <a:moveTo>
                  <a:pt x="0" y="0"/>
                </a:moveTo>
                <a:lnTo>
                  <a:pt x="4163807" y="0"/>
                </a:lnTo>
                <a:lnTo>
                  <a:pt x="4163807" y="6356958"/>
                </a:lnTo>
                <a:lnTo>
                  <a:pt x="0" y="6356958"/>
                </a:lnTo>
                <a:lnTo>
                  <a:pt x="0" y="0"/>
                </a:lnTo>
                <a:close/>
              </a:path>
            </a:pathLst>
          </a:custGeom>
          <a:blipFill>
            <a:blip r:embed="rId10"/>
            <a:stretch>
              <a:fillRect l="0" t="0" r="0" b="0"/>
            </a:stretch>
          </a:blipFill>
        </p:spPr>
      </p:sp>
      <p:sp>
        <p:nvSpPr>
          <p:cNvPr name="Freeform 7" id="7"/>
          <p:cNvSpPr/>
          <p:nvPr/>
        </p:nvSpPr>
        <p:spPr>
          <a:xfrm flipH="false" flipV="false" rot="0">
            <a:off x="410763" y="1827500"/>
            <a:ext cx="4394247" cy="6356958"/>
          </a:xfrm>
          <a:custGeom>
            <a:avLst/>
            <a:gdLst/>
            <a:ahLst/>
            <a:cxnLst/>
            <a:rect r="r" b="b" t="t" l="l"/>
            <a:pathLst>
              <a:path h="6356958" w="4394247">
                <a:moveTo>
                  <a:pt x="0" y="0"/>
                </a:moveTo>
                <a:lnTo>
                  <a:pt x="4394247" y="0"/>
                </a:lnTo>
                <a:lnTo>
                  <a:pt x="4394247" y="6356958"/>
                </a:lnTo>
                <a:lnTo>
                  <a:pt x="0" y="6356958"/>
                </a:lnTo>
                <a:lnTo>
                  <a:pt x="0" y="0"/>
                </a:lnTo>
                <a:close/>
              </a:path>
            </a:pathLst>
          </a:custGeom>
          <a:blipFill>
            <a:blip r:embed="rId11"/>
            <a:stretch>
              <a:fillRect l="0" t="0" r="0" b="0"/>
            </a:stretch>
          </a:blipFill>
        </p:spPr>
      </p:sp>
      <p:sp>
        <p:nvSpPr>
          <p:cNvPr name="TextBox 8" id="8"/>
          <p:cNvSpPr txBox="true"/>
          <p:nvPr/>
        </p:nvSpPr>
        <p:spPr>
          <a:xfrm rot="0">
            <a:off x="9550646" y="1903700"/>
            <a:ext cx="7708654" cy="982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Synopsis</a:t>
            </a:r>
          </a:p>
        </p:txBody>
      </p:sp>
      <p:sp>
        <p:nvSpPr>
          <p:cNvPr name="TextBox 9" id="9"/>
          <p:cNvSpPr txBox="true"/>
          <p:nvPr/>
        </p:nvSpPr>
        <p:spPr>
          <a:xfrm rot="0">
            <a:off x="9550646" y="3002409"/>
            <a:ext cx="7076685" cy="3415665"/>
          </a:xfrm>
          <a:prstGeom prst="rect">
            <a:avLst/>
          </a:prstGeom>
        </p:spPr>
        <p:txBody>
          <a:bodyPr anchor="t" rtlCol="false" tIns="0" lIns="0" bIns="0" rIns="0">
            <a:spAutoFit/>
          </a:bodyPr>
          <a:lstStyle/>
          <a:p>
            <a:pPr algn="l" marL="0" indent="0" lvl="0">
              <a:lnSpc>
                <a:spcPts val="2295"/>
              </a:lnSpc>
              <a:spcBef>
                <a:spcPct val="0"/>
              </a:spcBef>
            </a:pPr>
            <a:r>
              <a:rPr lang="en-US" b="true" sz="1700" spc="102">
                <a:solidFill>
                  <a:srgbClr val="000000"/>
                </a:solidFill>
                <a:latin typeface="Quicksand Semi-Bold"/>
                <a:ea typeface="Quicksand Semi-Bold"/>
                <a:cs typeface="Quicksand Semi-Bold"/>
                <a:sym typeface="Quicksand Semi-Bold"/>
              </a:rPr>
              <a:t>Depuis la nuit des temps, à chaque fois que le mal est apparu sur</a:t>
            </a:r>
            <a:r>
              <a:rPr lang="en-US" b="true" sz="1700" spc="102" u="none">
                <a:solidFill>
                  <a:srgbClr val="000000"/>
                </a:solidFill>
                <a:latin typeface="Quicksand Semi-Bold"/>
                <a:ea typeface="Quicksand Semi-Bold"/>
                <a:cs typeface="Quicksand Semi-Bold"/>
                <a:sym typeface="Quicksand Semi-Bold"/>
              </a:rPr>
              <a:t> la Terre, les chevaliers d’Athéna, symboles d’espoir, sont venus l’affronter, armés de poings capables de déchirer le ciel et de coups de pied qui fendent le sol.</a:t>
            </a:r>
          </a:p>
          <a:p>
            <a:pPr algn="l" marL="0" indent="0" lvl="0">
              <a:lnSpc>
                <a:spcPts val="2295"/>
              </a:lnSpc>
              <a:spcBef>
                <a:spcPct val="0"/>
              </a:spcBef>
            </a:pPr>
          </a:p>
          <a:p>
            <a:pPr algn="l" marL="0" indent="0" lvl="0">
              <a:lnSpc>
                <a:spcPts val="2295"/>
              </a:lnSpc>
              <a:spcBef>
                <a:spcPct val="0"/>
              </a:spcBef>
            </a:pPr>
            <a:r>
              <a:rPr lang="en-US" b="true" sz="1700" spc="102" u="none">
                <a:solidFill>
                  <a:srgbClr val="000000"/>
                </a:solidFill>
                <a:latin typeface="Quicksand Semi-Bold"/>
                <a:ea typeface="Quicksand Semi-Bold"/>
                <a:cs typeface="Quicksand Semi-Bold"/>
                <a:sym typeface="Quicksand Semi-Bold"/>
              </a:rPr>
              <a:t>Le fantastique shônen qui fait le récit de leurs exploits renaît dans une toute nouvelle version !</a:t>
            </a:r>
          </a:p>
          <a:p>
            <a:pPr algn="l" marL="0" indent="0" lvl="0">
              <a:lnSpc>
                <a:spcPts val="2295"/>
              </a:lnSpc>
              <a:spcBef>
                <a:spcPct val="0"/>
              </a:spcBef>
            </a:pPr>
          </a:p>
          <a:p>
            <a:pPr algn="l" marL="0" indent="0" lvl="0">
              <a:lnSpc>
                <a:spcPts val="2295"/>
              </a:lnSpc>
              <a:spcBef>
                <a:spcPct val="0"/>
              </a:spcBef>
            </a:pPr>
            <a:r>
              <a:rPr lang="en-US" b="true" sz="1700" spc="102" u="none">
                <a:solidFill>
                  <a:srgbClr val="000000"/>
                </a:solidFill>
                <a:latin typeface="Quicksand Semi-Bold"/>
                <a:ea typeface="Quicksand Semi-Bold"/>
                <a:cs typeface="Quicksand Semi-Bold"/>
                <a:sym typeface="Quicksand Semi-Bold"/>
              </a:rPr>
              <a:t>Le premier tome comporte un inédit, le chapitre 0, paru uniquement au Japon dans le magazine mensuel « Red Champion » !</a:t>
            </a:r>
          </a:p>
          <a:p>
            <a:pPr algn="l" marL="0" indent="0" lvl="0">
              <a:lnSpc>
                <a:spcPts val="2295"/>
              </a:lnSpc>
              <a:spcBef>
                <a:spcPct val="0"/>
              </a:spcBef>
            </a:pPr>
          </a:p>
        </p:txBody>
      </p:sp>
    </p:spTree>
  </p:cSld>
  <p:clrMapOvr>
    <a:masterClrMapping/>
  </p:clrMapOvr>
</p:sld>
</file>

<file path=ppt/slides/slide44.xml><?xml version="1.0" encoding="utf-8"?>
<p:sld xmlns:p="http://schemas.openxmlformats.org/presentationml/2006/main" xmlns:a="http://schemas.openxmlformats.org/drawingml/2006/main" xmlns:r="http://schemas.openxmlformats.org/officeDocument/2006/relationships">
  <p:cSld>
    <p:bg>
      <p:bgPr>
        <a:solidFill>
          <a:srgbClr val="F6A64A"/>
        </a:solidFill>
      </p:bgPr>
    </p:bg>
    <p:spTree>
      <p:nvGrpSpPr>
        <p:cNvPr id="1" name=""/>
        <p:cNvGrpSpPr/>
        <p:nvPr/>
      </p:nvGrpSpPr>
      <p:grpSpPr>
        <a:xfrm>
          <a:off x="0" y="0"/>
          <a:ext cx="0" cy="0"/>
          <a:chOff x="0" y="0"/>
          <a:chExt cx="0" cy="0"/>
        </a:xfrm>
      </p:grpSpPr>
      <p:grpSp>
        <p:nvGrpSpPr>
          <p:cNvPr name="Group 2" id="2"/>
          <p:cNvGrpSpPr/>
          <p:nvPr/>
        </p:nvGrpSpPr>
        <p:grpSpPr>
          <a:xfrm rot="0">
            <a:off x="821526" y="821621"/>
            <a:ext cx="16644948" cy="8643757"/>
            <a:chOff x="0" y="0"/>
            <a:chExt cx="6236922" cy="3238847"/>
          </a:xfrm>
        </p:grpSpPr>
        <p:sp>
          <p:nvSpPr>
            <p:cNvPr name="Freeform 3" id="3"/>
            <p:cNvSpPr/>
            <p:nvPr/>
          </p:nvSpPr>
          <p:spPr>
            <a:xfrm flipH="false" flipV="false" rot="0">
              <a:off x="0" y="0"/>
              <a:ext cx="6236922" cy="3238847"/>
            </a:xfrm>
            <a:custGeom>
              <a:avLst/>
              <a:gdLst/>
              <a:ahLst/>
              <a:cxnLst/>
              <a:rect r="r" b="b" t="t" l="l"/>
              <a:pathLst>
                <a:path h="3238847" w="6236922">
                  <a:moveTo>
                    <a:pt x="1395" y="0"/>
                  </a:moveTo>
                  <a:lnTo>
                    <a:pt x="6235527" y="0"/>
                  </a:lnTo>
                  <a:cubicBezTo>
                    <a:pt x="6236298" y="0"/>
                    <a:pt x="6236922" y="625"/>
                    <a:pt x="6236922" y="1395"/>
                  </a:cubicBezTo>
                  <a:lnTo>
                    <a:pt x="6236922" y="3237452"/>
                  </a:lnTo>
                  <a:cubicBezTo>
                    <a:pt x="6236922" y="3238222"/>
                    <a:pt x="6236298" y="3238847"/>
                    <a:pt x="6235527" y="3238847"/>
                  </a:cubicBezTo>
                  <a:lnTo>
                    <a:pt x="1395" y="3238847"/>
                  </a:lnTo>
                  <a:cubicBezTo>
                    <a:pt x="625" y="3238847"/>
                    <a:pt x="0" y="3238222"/>
                    <a:pt x="0" y="3237452"/>
                  </a:cubicBezTo>
                  <a:lnTo>
                    <a:pt x="0" y="1395"/>
                  </a:lnTo>
                  <a:cubicBezTo>
                    <a:pt x="0" y="625"/>
                    <a:pt x="625" y="0"/>
                    <a:pt x="1395" y="0"/>
                  </a:cubicBezTo>
                  <a:close/>
                </a:path>
              </a:pathLst>
            </a:custGeom>
            <a:solidFill>
              <a:srgbClr val="FFFFFF"/>
            </a:solidFill>
          </p:spPr>
        </p:sp>
        <p:sp>
          <p:nvSpPr>
            <p:cNvPr name="TextBox 4" id="4"/>
            <p:cNvSpPr txBox="true"/>
            <p:nvPr/>
          </p:nvSpPr>
          <p:spPr>
            <a:xfrm>
              <a:off x="0" y="-9525"/>
              <a:ext cx="6236922" cy="3248372"/>
            </a:xfrm>
            <a:prstGeom prst="rect">
              <a:avLst/>
            </a:prstGeom>
          </p:spPr>
          <p:txBody>
            <a:bodyPr anchor="ctr" rtlCol="false" tIns="19016" lIns="19016" bIns="19016" rIns="19016"/>
            <a:lstStyle/>
            <a:p>
              <a:pPr algn="ctr">
                <a:lnSpc>
                  <a:spcPts val="733"/>
                </a:lnSpc>
                <a:spcBef>
                  <a:spcPct val="0"/>
                </a:spcBef>
              </a:pPr>
            </a:p>
          </p:txBody>
        </p:sp>
      </p:grpSp>
      <p:sp>
        <p:nvSpPr>
          <p:cNvPr name="Freeform 5" id="5"/>
          <p:cNvSpPr/>
          <p:nvPr/>
        </p:nvSpPr>
        <p:spPr>
          <a:xfrm flipH="false" flipV="false" rot="0">
            <a:off x="15749360" y="8678629"/>
            <a:ext cx="3019880" cy="2261135"/>
          </a:xfrm>
          <a:custGeom>
            <a:avLst/>
            <a:gdLst/>
            <a:ahLst/>
            <a:cxnLst/>
            <a:rect r="r" b="b" t="t" l="l"/>
            <a:pathLst>
              <a:path h="2261135" w="3019880">
                <a:moveTo>
                  <a:pt x="0" y="0"/>
                </a:moveTo>
                <a:lnTo>
                  <a:pt x="3019880" y="0"/>
                </a:lnTo>
                <a:lnTo>
                  <a:pt x="3019880" y="2261135"/>
                </a:lnTo>
                <a:lnTo>
                  <a:pt x="0" y="226113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36349" y="1028700"/>
            <a:ext cx="1984703" cy="1807884"/>
          </a:xfrm>
          <a:custGeom>
            <a:avLst/>
            <a:gdLst/>
            <a:ahLst/>
            <a:cxnLst/>
            <a:rect r="r" b="b" t="t" l="l"/>
            <a:pathLst>
              <a:path h="1807884" w="1984703">
                <a:moveTo>
                  <a:pt x="0" y="0"/>
                </a:moveTo>
                <a:lnTo>
                  <a:pt x="1984702" y="0"/>
                </a:lnTo>
                <a:lnTo>
                  <a:pt x="1984702" y="1807884"/>
                </a:lnTo>
                <a:lnTo>
                  <a:pt x="0" y="180788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7272497" y="-1889488"/>
            <a:ext cx="3211541" cy="3285464"/>
          </a:xfrm>
          <a:custGeom>
            <a:avLst/>
            <a:gdLst/>
            <a:ahLst/>
            <a:cxnLst/>
            <a:rect r="r" b="b" t="t" l="l"/>
            <a:pathLst>
              <a:path h="3285464" w="3211541">
                <a:moveTo>
                  <a:pt x="0" y="0"/>
                </a:moveTo>
                <a:lnTo>
                  <a:pt x="3211541" y="0"/>
                </a:lnTo>
                <a:lnTo>
                  <a:pt x="3211541" y="3285463"/>
                </a:lnTo>
                <a:lnTo>
                  <a:pt x="0" y="3285463"/>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p:cNvSpPr/>
          <p:nvPr/>
        </p:nvSpPr>
        <p:spPr>
          <a:xfrm flipH="false" flipV="false" rot="0">
            <a:off x="36349" y="8415978"/>
            <a:ext cx="3211541" cy="3285464"/>
          </a:xfrm>
          <a:custGeom>
            <a:avLst/>
            <a:gdLst/>
            <a:ahLst/>
            <a:cxnLst/>
            <a:rect r="r" b="b" t="t" l="l"/>
            <a:pathLst>
              <a:path h="3285464" w="3211541">
                <a:moveTo>
                  <a:pt x="0" y="0"/>
                </a:moveTo>
                <a:lnTo>
                  <a:pt x="3211541" y="0"/>
                </a:lnTo>
                <a:lnTo>
                  <a:pt x="3211541" y="3285464"/>
                </a:lnTo>
                <a:lnTo>
                  <a:pt x="0" y="328546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9" id="9"/>
          <p:cNvSpPr/>
          <p:nvPr/>
        </p:nvSpPr>
        <p:spPr>
          <a:xfrm flipH="false" flipV="false" rot="0">
            <a:off x="11369952" y="531053"/>
            <a:ext cx="6071587" cy="9278144"/>
          </a:xfrm>
          <a:custGeom>
            <a:avLst/>
            <a:gdLst/>
            <a:ahLst/>
            <a:cxnLst/>
            <a:rect r="r" b="b" t="t" l="l"/>
            <a:pathLst>
              <a:path h="9278144" w="6071587">
                <a:moveTo>
                  <a:pt x="0" y="0"/>
                </a:moveTo>
                <a:lnTo>
                  <a:pt x="6071587" y="0"/>
                </a:lnTo>
                <a:lnTo>
                  <a:pt x="6071587" y="9278144"/>
                </a:lnTo>
                <a:lnTo>
                  <a:pt x="0" y="9278144"/>
                </a:lnTo>
                <a:lnTo>
                  <a:pt x="0" y="0"/>
                </a:lnTo>
                <a:close/>
              </a:path>
            </a:pathLst>
          </a:custGeom>
          <a:blipFill>
            <a:blip r:embed="rId8"/>
            <a:stretch>
              <a:fillRect l="0" t="0" r="0" b="0"/>
            </a:stretch>
          </a:blipFill>
        </p:spPr>
      </p:sp>
      <p:sp>
        <p:nvSpPr>
          <p:cNvPr name="Freeform 10" id="10"/>
          <p:cNvSpPr/>
          <p:nvPr/>
        </p:nvSpPr>
        <p:spPr>
          <a:xfrm flipH="false" flipV="false" rot="0">
            <a:off x="3331362" y="7546332"/>
            <a:ext cx="7152676" cy="2512378"/>
          </a:xfrm>
          <a:custGeom>
            <a:avLst/>
            <a:gdLst/>
            <a:ahLst/>
            <a:cxnLst/>
            <a:rect r="r" b="b" t="t" l="l"/>
            <a:pathLst>
              <a:path h="2512378" w="7152676">
                <a:moveTo>
                  <a:pt x="0" y="0"/>
                </a:moveTo>
                <a:lnTo>
                  <a:pt x="7152676" y="0"/>
                </a:lnTo>
                <a:lnTo>
                  <a:pt x="7152676" y="2512378"/>
                </a:lnTo>
                <a:lnTo>
                  <a:pt x="0" y="2512378"/>
                </a:lnTo>
                <a:lnTo>
                  <a:pt x="0" y="0"/>
                </a:lnTo>
                <a:close/>
              </a:path>
            </a:pathLst>
          </a:custGeom>
          <a:blipFill>
            <a:blip r:embed="rId9"/>
            <a:stretch>
              <a:fillRect l="0" t="0" r="0" b="0"/>
            </a:stretch>
          </a:blipFill>
        </p:spPr>
      </p:sp>
      <p:sp>
        <p:nvSpPr>
          <p:cNvPr name="TextBox 11" id="11"/>
          <p:cNvSpPr txBox="true"/>
          <p:nvPr/>
        </p:nvSpPr>
        <p:spPr>
          <a:xfrm rot="0">
            <a:off x="1504950" y="4095684"/>
            <a:ext cx="7076685" cy="1565910"/>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Semi-Bold"/>
                <a:ea typeface="Quicksand Semi-Bold"/>
                <a:cs typeface="Quicksand Semi-Bold"/>
                <a:sym typeface="Quicksand Semi-Bold"/>
              </a:rPr>
              <a:t>G</a:t>
            </a:r>
            <a:r>
              <a:rPr lang="en-US" b="true" sz="2299" spc="137" u="none">
                <a:solidFill>
                  <a:srgbClr val="000000"/>
                </a:solidFill>
                <a:latin typeface="Quicksand Semi-Bold"/>
                <a:ea typeface="Quicksand Semi-Bold"/>
                <a:cs typeface="Quicksand Semi-Bold"/>
                <a:sym typeface="Quicksand Semi-Bold"/>
              </a:rPr>
              <a:t>enre</a:t>
            </a:r>
            <a:r>
              <a:rPr lang="en-US" b="true" sz="2299" spc="137" u="none">
                <a:solidFill>
                  <a:srgbClr val="000000"/>
                </a:solidFill>
                <a:latin typeface="Quicksand Bold"/>
                <a:ea typeface="Quicksand Bold"/>
                <a:cs typeface="Quicksand Bold"/>
                <a:sym typeface="Quicksand Bold"/>
              </a:rPr>
              <a:t> </a:t>
            </a:r>
            <a:r>
              <a:rPr lang="en-US" b="true" sz="2299" spc="137">
                <a:solidFill>
                  <a:srgbClr val="000000"/>
                </a:solidFill>
                <a:latin typeface="Quicksand Bold"/>
                <a:ea typeface="Quicksand Bold"/>
                <a:cs typeface="Quicksand Bold"/>
                <a:sym typeface="Quicksand Bold"/>
              </a:rPr>
              <a:t>: Seinen</a:t>
            </a:r>
          </a:p>
          <a:p>
            <a:pPr algn="l" marL="0" indent="0" lvl="0">
              <a:lnSpc>
                <a:spcPts val="3104"/>
              </a:lnSpc>
              <a:spcBef>
                <a:spcPct val="0"/>
              </a:spcBef>
            </a:pPr>
          </a:p>
          <a:p>
            <a:pPr algn="l" marL="0" indent="0" lvl="0">
              <a:lnSpc>
                <a:spcPts val="3104"/>
              </a:lnSpc>
              <a:spcBef>
                <a:spcPct val="0"/>
              </a:spcBef>
            </a:pPr>
            <a:r>
              <a:rPr lang="en-US" b="true" sz="2299" spc="137" u="none">
                <a:solidFill>
                  <a:srgbClr val="000000"/>
                </a:solidFill>
                <a:latin typeface="Quicksand Semi-Bold"/>
                <a:ea typeface="Quicksand Semi-Bold"/>
                <a:cs typeface="Quicksand Semi-Bold"/>
                <a:sym typeface="Quicksand Semi-Bold"/>
              </a:rPr>
              <a:t>Série en cours (6 tomes sur 18 en France)</a:t>
            </a:r>
          </a:p>
          <a:p>
            <a:pPr algn="l" marL="0" indent="0" lvl="0">
              <a:lnSpc>
                <a:spcPts val="3104"/>
              </a:lnSpc>
              <a:spcBef>
                <a:spcPct val="0"/>
              </a:spcBef>
            </a:pPr>
          </a:p>
        </p:txBody>
      </p:sp>
      <p:sp>
        <p:nvSpPr>
          <p:cNvPr name="TextBox 12" id="12"/>
          <p:cNvSpPr txBox="true"/>
          <p:nvPr/>
        </p:nvSpPr>
        <p:spPr>
          <a:xfrm rot="0">
            <a:off x="1504950" y="5657784"/>
            <a:ext cx="7076685" cy="394335"/>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Bold"/>
                <a:ea typeface="Quicksand Bold"/>
                <a:cs typeface="Quicksand Bold"/>
                <a:sym typeface="Quicksand Bold"/>
              </a:rPr>
              <a:t>Mots clés : SamouraÏ, amitié, combat</a:t>
            </a:r>
          </a:p>
        </p:txBody>
      </p:sp>
      <p:sp>
        <p:nvSpPr>
          <p:cNvPr name="TextBox 13" id="13"/>
          <p:cNvSpPr txBox="true"/>
          <p:nvPr/>
        </p:nvSpPr>
        <p:spPr>
          <a:xfrm rot="0">
            <a:off x="1504950" y="2705705"/>
            <a:ext cx="9865002" cy="982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Samurai deeper kyo</a:t>
            </a:r>
          </a:p>
        </p:txBody>
      </p:sp>
    </p:spTree>
  </p:cSld>
  <p:clrMapOvr>
    <a:masterClrMapping/>
  </p:clrMapOvr>
</p:sld>
</file>

<file path=ppt/slides/slide45.xml><?xml version="1.0" encoding="utf-8"?>
<p:sld xmlns:p="http://schemas.openxmlformats.org/presentationml/2006/main" xmlns:a="http://schemas.openxmlformats.org/drawingml/2006/main" xmlns:r="http://schemas.openxmlformats.org/officeDocument/2006/relationships">
  <p:cSld>
    <p:bg>
      <p:bgPr>
        <a:solidFill>
          <a:srgbClr val="EDECED"/>
        </a:solidFill>
      </p:bgPr>
    </p:bg>
    <p:spTree>
      <p:nvGrpSpPr>
        <p:cNvPr id="1" name=""/>
        <p:cNvGrpSpPr/>
        <p:nvPr/>
      </p:nvGrpSpPr>
      <p:grpSpPr>
        <a:xfrm>
          <a:off x="0" y="0"/>
          <a:ext cx="0" cy="0"/>
          <a:chOff x="0" y="0"/>
          <a:chExt cx="0" cy="0"/>
        </a:xfrm>
      </p:grpSpPr>
      <p:sp>
        <p:nvSpPr>
          <p:cNvPr name="Freeform 2" id="2"/>
          <p:cNvSpPr/>
          <p:nvPr/>
        </p:nvSpPr>
        <p:spPr>
          <a:xfrm flipH="true" flipV="false" rot="0">
            <a:off x="15276340" y="8594837"/>
            <a:ext cx="2221424" cy="2575564"/>
          </a:xfrm>
          <a:custGeom>
            <a:avLst/>
            <a:gdLst/>
            <a:ahLst/>
            <a:cxnLst/>
            <a:rect r="r" b="b" t="t" l="l"/>
            <a:pathLst>
              <a:path h="2575564" w="2221424">
                <a:moveTo>
                  <a:pt x="2221424" y="0"/>
                </a:moveTo>
                <a:lnTo>
                  <a:pt x="0" y="0"/>
                </a:lnTo>
                <a:lnTo>
                  <a:pt x="0" y="2575565"/>
                </a:lnTo>
                <a:lnTo>
                  <a:pt x="2221424" y="2575565"/>
                </a:lnTo>
                <a:lnTo>
                  <a:pt x="2221424"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550486" y="-486809"/>
            <a:ext cx="3158372" cy="3150476"/>
          </a:xfrm>
          <a:custGeom>
            <a:avLst/>
            <a:gdLst/>
            <a:ahLst/>
            <a:cxnLst/>
            <a:rect r="r" b="b" t="t" l="l"/>
            <a:pathLst>
              <a:path h="3150476" w="3158372">
                <a:moveTo>
                  <a:pt x="0" y="0"/>
                </a:moveTo>
                <a:lnTo>
                  <a:pt x="3158372" y="0"/>
                </a:lnTo>
                <a:lnTo>
                  <a:pt x="3158372" y="3150476"/>
                </a:lnTo>
                <a:lnTo>
                  <a:pt x="0" y="3150476"/>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4" id="4"/>
          <p:cNvSpPr txBox="true"/>
          <p:nvPr/>
        </p:nvSpPr>
        <p:spPr>
          <a:xfrm rot="0">
            <a:off x="756134" y="4985385"/>
            <a:ext cx="7076685" cy="3415665"/>
          </a:xfrm>
          <a:prstGeom prst="rect">
            <a:avLst/>
          </a:prstGeom>
        </p:spPr>
        <p:txBody>
          <a:bodyPr anchor="t" rtlCol="false" tIns="0" lIns="0" bIns="0" rIns="0">
            <a:spAutoFit/>
          </a:bodyPr>
          <a:lstStyle/>
          <a:p>
            <a:pPr algn="l" marL="0" indent="0" lvl="0">
              <a:lnSpc>
                <a:spcPts val="2295"/>
              </a:lnSpc>
              <a:spcBef>
                <a:spcPct val="0"/>
              </a:spcBef>
            </a:pPr>
            <a:r>
              <a:rPr lang="en-US" b="true" sz="1700" spc="102">
                <a:solidFill>
                  <a:srgbClr val="000000"/>
                </a:solidFill>
                <a:latin typeface="Quicksand Semi-Bold"/>
                <a:ea typeface="Quicksand Semi-Bold"/>
                <a:cs typeface="Quicksand Semi-Bold"/>
                <a:sym typeface="Quicksand Semi-Bold"/>
              </a:rPr>
              <a:t>Lors d</a:t>
            </a:r>
            <a:r>
              <a:rPr lang="en-US" b="true" sz="1700" spc="102" u="none">
                <a:solidFill>
                  <a:srgbClr val="000000"/>
                </a:solidFill>
                <a:latin typeface="Quicksand Semi-Bold"/>
                <a:ea typeface="Quicksand Semi-Bold"/>
                <a:cs typeface="Quicksand Semi-Bold"/>
                <a:sym typeface="Quicksand Semi-Bold"/>
              </a:rPr>
              <a:t>e la bataille de Sekigahara, Kyo aux yeux de démon devient une légende après avoir tranché 1 000 personnes. Sa tête est mise à prix et il est activement recherché. Son grand katana, le motif du yin et du yang sur son dos et ses yeux rouges sont les signes distinctifs pour le reconnaître.</a:t>
            </a:r>
          </a:p>
          <a:p>
            <a:pPr algn="l" marL="0" indent="0" lvl="0">
              <a:lnSpc>
                <a:spcPts val="2295"/>
              </a:lnSpc>
              <a:spcBef>
                <a:spcPct val="0"/>
              </a:spcBef>
            </a:pPr>
          </a:p>
          <a:p>
            <a:pPr algn="l" marL="0" indent="0" lvl="0">
              <a:lnSpc>
                <a:spcPts val="2295"/>
              </a:lnSpc>
              <a:spcBef>
                <a:spcPct val="0"/>
              </a:spcBef>
            </a:pPr>
            <a:r>
              <a:rPr lang="en-US" b="true" sz="1700" spc="102" u="none">
                <a:solidFill>
                  <a:srgbClr val="000000"/>
                </a:solidFill>
                <a:latin typeface="Quicksand Semi-Bold"/>
                <a:ea typeface="Quicksand Semi-Bold"/>
                <a:cs typeface="Quicksand Semi-Bold"/>
                <a:sym typeface="Quicksand Semi-Bold"/>
              </a:rPr>
              <a:t>Quatre ans après la bataille de Sekigahara, la jeune chasseuse de prime Yuya Shiina fait la rencontre d'un mystérieux pharmacien, Kyoshiro Mibu, qui ressemble étrangement à la description de ce Kyo aux yeux de démon.Et si Kyoshiro, qui est gentil mais sur qui on ne peut pas compter, avait en réalité un autre visage...?</a:t>
            </a:r>
          </a:p>
        </p:txBody>
      </p:sp>
      <p:sp>
        <p:nvSpPr>
          <p:cNvPr name="TextBox 5" id="5"/>
          <p:cNvSpPr txBox="true"/>
          <p:nvPr/>
        </p:nvSpPr>
        <p:spPr>
          <a:xfrm rot="0">
            <a:off x="756134" y="3781149"/>
            <a:ext cx="3538342" cy="982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Synopsis</a:t>
            </a:r>
          </a:p>
        </p:txBody>
      </p:sp>
      <p:sp>
        <p:nvSpPr>
          <p:cNvPr name="Freeform 6" id="6"/>
          <p:cNvSpPr/>
          <p:nvPr/>
        </p:nvSpPr>
        <p:spPr>
          <a:xfrm flipH="false" flipV="false" rot="0">
            <a:off x="3885879" y="606267"/>
            <a:ext cx="3351692" cy="4114800"/>
          </a:xfrm>
          <a:custGeom>
            <a:avLst/>
            <a:gdLst/>
            <a:ahLst/>
            <a:cxnLst/>
            <a:rect r="r" b="b" t="t" l="l"/>
            <a:pathLst>
              <a:path h="4114800" w="3351692">
                <a:moveTo>
                  <a:pt x="0" y="0"/>
                </a:moveTo>
                <a:lnTo>
                  <a:pt x="3351692" y="0"/>
                </a:lnTo>
                <a:lnTo>
                  <a:pt x="3351692" y="4114800"/>
                </a:lnTo>
                <a:lnTo>
                  <a:pt x="0" y="4114800"/>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7" id="7"/>
          <p:cNvSpPr/>
          <p:nvPr/>
        </p:nvSpPr>
        <p:spPr>
          <a:xfrm flipH="false" flipV="false" rot="0">
            <a:off x="7820712" y="6293982"/>
            <a:ext cx="3796997" cy="3993018"/>
          </a:xfrm>
          <a:custGeom>
            <a:avLst/>
            <a:gdLst/>
            <a:ahLst/>
            <a:cxnLst/>
            <a:rect r="r" b="b" t="t" l="l"/>
            <a:pathLst>
              <a:path h="3993018" w="3796997">
                <a:moveTo>
                  <a:pt x="0" y="0"/>
                </a:moveTo>
                <a:lnTo>
                  <a:pt x="3796997" y="0"/>
                </a:lnTo>
                <a:lnTo>
                  <a:pt x="3796997" y="3993018"/>
                </a:lnTo>
                <a:lnTo>
                  <a:pt x="0" y="3993018"/>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8" id="8"/>
          <p:cNvSpPr/>
          <p:nvPr/>
        </p:nvSpPr>
        <p:spPr>
          <a:xfrm flipH="false" flipV="false" rot="0">
            <a:off x="9109169" y="-62976"/>
            <a:ext cx="4163808" cy="6356958"/>
          </a:xfrm>
          <a:custGeom>
            <a:avLst/>
            <a:gdLst/>
            <a:ahLst/>
            <a:cxnLst/>
            <a:rect r="r" b="b" t="t" l="l"/>
            <a:pathLst>
              <a:path h="6356958" w="4163808">
                <a:moveTo>
                  <a:pt x="0" y="0"/>
                </a:moveTo>
                <a:lnTo>
                  <a:pt x="4163807" y="0"/>
                </a:lnTo>
                <a:lnTo>
                  <a:pt x="4163807" y="6356958"/>
                </a:lnTo>
                <a:lnTo>
                  <a:pt x="0" y="6356958"/>
                </a:lnTo>
                <a:lnTo>
                  <a:pt x="0" y="0"/>
                </a:lnTo>
                <a:close/>
              </a:path>
            </a:pathLst>
          </a:custGeom>
          <a:blipFill>
            <a:blip r:embed="rId10"/>
            <a:stretch>
              <a:fillRect l="0" t="0" r="0" b="0"/>
            </a:stretch>
          </a:blipFill>
        </p:spPr>
      </p:sp>
      <p:sp>
        <p:nvSpPr>
          <p:cNvPr name="Freeform 9" id="9"/>
          <p:cNvSpPr/>
          <p:nvPr/>
        </p:nvSpPr>
        <p:spPr>
          <a:xfrm flipH="false" flipV="false" rot="0">
            <a:off x="13272976" y="2508515"/>
            <a:ext cx="4163808" cy="6356958"/>
          </a:xfrm>
          <a:custGeom>
            <a:avLst/>
            <a:gdLst/>
            <a:ahLst/>
            <a:cxnLst/>
            <a:rect r="r" b="b" t="t" l="l"/>
            <a:pathLst>
              <a:path h="6356958" w="4163808">
                <a:moveTo>
                  <a:pt x="0" y="0"/>
                </a:moveTo>
                <a:lnTo>
                  <a:pt x="4163808" y="0"/>
                </a:lnTo>
                <a:lnTo>
                  <a:pt x="4163808" y="6356958"/>
                </a:lnTo>
                <a:lnTo>
                  <a:pt x="0" y="6356958"/>
                </a:lnTo>
                <a:lnTo>
                  <a:pt x="0" y="0"/>
                </a:lnTo>
                <a:close/>
              </a:path>
            </a:pathLst>
          </a:custGeom>
          <a:blipFill>
            <a:blip r:embed="rId11"/>
            <a:stretch>
              <a:fillRect l="0" t="0" r="0" b="0"/>
            </a:stretch>
          </a:blipFill>
        </p:spPr>
      </p:sp>
    </p:spTree>
  </p:cSld>
  <p:clrMapOvr>
    <a:masterClrMapping/>
  </p:clrMapOvr>
</p:sld>
</file>

<file path=ppt/slides/slide46.xml><?xml version="1.0" encoding="utf-8"?>
<p:sld xmlns:p="http://schemas.openxmlformats.org/presentationml/2006/main" xmlns:a="http://schemas.openxmlformats.org/drawingml/2006/main" xmlns:r="http://schemas.openxmlformats.org/officeDocument/2006/relationships">
  <p:cSld>
    <p:bg>
      <p:bgPr>
        <a:solidFill>
          <a:srgbClr val="F6A64A"/>
        </a:solidFill>
      </p:bgPr>
    </p:bg>
    <p:spTree>
      <p:nvGrpSpPr>
        <p:cNvPr id="1" name=""/>
        <p:cNvGrpSpPr/>
        <p:nvPr/>
      </p:nvGrpSpPr>
      <p:grpSpPr>
        <a:xfrm>
          <a:off x="0" y="0"/>
          <a:ext cx="0" cy="0"/>
          <a:chOff x="0" y="0"/>
          <a:chExt cx="0" cy="0"/>
        </a:xfrm>
      </p:grpSpPr>
      <p:grpSp>
        <p:nvGrpSpPr>
          <p:cNvPr name="Group 2" id="2"/>
          <p:cNvGrpSpPr/>
          <p:nvPr/>
        </p:nvGrpSpPr>
        <p:grpSpPr>
          <a:xfrm rot="0">
            <a:off x="821526" y="821621"/>
            <a:ext cx="16644948" cy="8643757"/>
            <a:chOff x="0" y="0"/>
            <a:chExt cx="6236922" cy="3238847"/>
          </a:xfrm>
        </p:grpSpPr>
        <p:sp>
          <p:nvSpPr>
            <p:cNvPr name="Freeform 3" id="3"/>
            <p:cNvSpPr/>
            <p:nvPr/>
          </p:nvSpPr>
          <p:spPr>
            <a:xfrm flipH="false" flipV="false" rot="0">
              <a:off x="0" y="0"/>
              <a:ext cx="6236922" cy="3238847"/>
            </a:xfrm>
            <a:custGeom>
              <a:avLst/>
              <a:gdLst/>
              <a:ahLst/>
              <a:cxnLst/>
              <a:rect r="r" b="b" t="t" l="l"/>
              <a:pathLst>
                <a:path h="3238847" w="6236922">
                  <a:moveTo>
                    <a:pt x="1395" y="0"/>
                  </a:moveTo>
                  <a:lnTo>
                    <a:pt x="6235527" y="0"/>
                  </a:lnTo>
                  <a:cubicBezTo>
                    <a:pt x="6236298" y="0"/>
                    <a:pt x="6236922" y="625"/>
                    <a:pt x="6236922" y="1395"/>
                  </a:cubicBezTo>
                  <a:lnTo>
                    <a:pt x="6236922" y="3237452"/>
                  </a:lnTo>
                  <a:cubicBezTo>
                    <a:pt x="6236922" y="3238222"/>
                    <a:pt x="6236298" y="3238847"/>
                    <a:pt x="6235527" y="3238847"/>
                  </a:cubicBezTo>
                  <a:lnTo>
                    <a:pt x="1395" y="3238847"/>
                  </a:lnTo>
                  <a:cubicBezTo>
                    <a:pt x="625" y="3238847"/>
                    <a:pt x="0" y="3238222"/>
                    <a:pt x="0" y="3237452"/>
                  </a:cubicBezTo>
                  <a:lnTo>
                    <a:pt x="0" y="1395"/>
                  </a:lnTo>
                  <a:cubicBezTo>
                    <a:pt x="0" y="625"/>
                    <a:pt x="625" y="0"/>
                    <a:pt x="1395" y="0"/>
                  </a:cubicBezTo>
                  <a:close/>
                </a:path>
              </a:pathLst>
            </a:custGeom>
            <a:solidFill>
              <a:srgbClr val="FFFFFF"/>
            </a:solidFill>
          </p:spPr>
        </p:sp>
        <p:sp>
          <p:nvSpPr>
            <p:cNvPr name="TextBox 4" id="4"/>
            <p:cNvSpPr txBox="true"/>
            <p:nvPr/>
          </p:nvSpPr>
          <p:spPr>
            <a:xfrm>
              <a:off x="0" y="-9525"/>
              <a:ext cx="6236922" cy="3248372"/>
            </a:xfrm>
            <a:prstGeom prst="rect">
              <a:avLst/>
            </a:prstGeom>
          </p:spPr>
          <p:txBody>
            <a:bodyPr anchor="ctr" rtlCol="false" tIns="19016" lIns="19016" bIns="19016" rIns="19016"/>
            <a:lstStyle/>
            <a:p>
              <a:pPr algn="ctr">
                <a:lnSpc>
                  <a:spcPts val="733"/>
                </a:lnSpc>
                <a:spcBef>
                  <a:spcPct val="0"/>
                </a:spcBef>
              </a:pPr>
            </a:p>
          </p:txBody>
        </p:sp>
      </p:grpSp>
      <p:sp>
        <p:nvSpPr>
          <p:cNvPr name="Freeform 5" id="5"/>
          <p:cNvSpPr/>
          <p:nvPr/>
        </p:nvSpPr>
        <p:spPr>
          <a:xfrm flipH="false" flipV="false" rot="0">
            <a:off x="7252608" y="9076531"/>
            <a:ext cx="4209865" cy="1385428"/>
          </a:xfrm>
          <a:custGeom>
            <a:avLst/>
            <a:gdLst/>
            <a:ahLst/>
            <a:cxnLst/>
            <a:rect r="r" b="b" t="t" l="l"/>
            <a:pathLst>
              <a:path h="1385428" w="4209865">
                <a:moveTo>
                  <a:pt x="0" y="0"/>
                </a:moveTo>
                <a:lnTo>
                  <a:pt x="4209865" y="0"/>
                </a:lnTo>
                <a:lnTo>
                  <a:pt x="4209865" y="1385429"/>
                </a:lnTo>
                <a:lnTo>
                  <a:pt x="0" y="138542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584258" y="-398379"/>
            <a:ext cx="2730008" cy="2671995"/>
          </a:xfrm>
          <a:custGeom>
            <a:avLst/>
            <a:gdLst/>
            <a:ahLst/>
            <a:cxnLst/>
            <a:rect r="r" b="b" t="t" l="l"/>
            <a:pathLst>
              <a:path h="2671995" w="2730008">
                <a:moveTo>
                  <a:pt x="0" y="0"/>
                </a:moveTo>
                <a:lnTo>
                  <a:pt x="2730008" y="0"/>
                </a:lnTo>
                <a:lnTo>
                  <a:pt x="2730008" y="2671995"/>
                </a:lnTo>
                <a:lnTo>
                  <a:pt x="0" y="2671995"/>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7252608" y="139784"/>
            <a:ext cx="1274126" cy="1973997"/>
          </a:xfrm>
          <a:custGeom>
            <a:avLst/>
            <a:gdLst/>
            <a:ahLst/>
            <a:cxnLst/>
            <a:rect r="r" b="b" t="t" l="l"/>
            <a:pathLst>
              <a:path h="1973997" w="1274126">
                <a:moveTo>
                  <a:pt x="0" y="0"/>
                </a:moveTo>
                <a:lnTo>
                  <a:pt x="1274125" y="0"/>
                </a:lnTo>
                <a:lnTo>
                  <a:pt x="1274125" y="1973997"/>
                </a:lnTo>
                <a:lnTo>
                  <a:pt x="0" y="1973997"/>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p:cNvSpPr/>
          <p:nvPr/>
        </p:nvSpPr>
        <p:spPr>
          <a:xfrm flipH="false" flipV="false" rot="0">
            <a:off x="15440079" y="244905"/>
            <a:ext cx="2315192" cy="1763756"/>
          </a:xfrm>
          <a:custGeom>
            <a:avLst/>
            <a:gdLst/>
            <a:ahLst/>
            <a:cxnLst/>
            <a:rect r="r" b="b" t="t" l="l"/>
            <a:pathLst>
              <a:path h="1763756" w="2315192">
                <a:moveTo>
                  <a:pt x="0" y="0"/>
                </a:moveTo>
                <a:lnTo>
                  <a:pt x="2315192" y="0"/>
                </a:lnTo>
                <a:lnTo>
                  <a:pt x="2315192" y="1763755"/>
                </a:lnTo>
                <a:lnTo>
                  <a:pt x="0" y="1763755"/>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9" id="9"/>
          <p:cNvSpPr/>
          <p:nvPr/>
        </p:nvSpPr>
        <p:spPr>
          <a:xfrm flipH="false" flipV="false" rot="0">
            <a:off x="383958" y="402524"/>
            <a:ext cx="6668625" cy="9481951"/>
          </a:xfrm>
          <a:custGeom>
            <a:avLst/>
            <a:gdLst/>
            <a:ahLst/>
            <a:cxnLst/>
            <a:rect r="r" b="b" t="t" l="l"/>
            <a:pathLst>
              <a:path h="9481951" w="6668625">
                <a:moveTo>
                  <a:pt x="0" y="0"/>
                </a:moveTo>
                <a:lnTo>
                  <a:pt x="6668625" y="0"/>
                </a:lnTo>
                <a:lnTo>
                  <a:pt x="6668625" y="9481952"/>
                </a:lnTo>
                <a:lnTo>
                  <a:pt x="0" y="9481952"/>
                </a:lnTo>
                <a:lnTo>
                  <a:pt x="0" y="0"/>
                </a:lnTo>
                <a:close/>
              </a:path>
            </a:pathLst>
          </a:custGeom>
          <a:blipFill>
            <a:blip r:embed="rId10"/>
            <a:stretch>
              <a:fillRect l="0" t="0" r="0" b="0"/>
            </a:stretch>
          </a:blipFill>
        </p:spPr>
      </p:sp>
      <p:sp>
        <p:nvSpPr>
          <p:cNvPr name="Freeform 10" id="10"/>
          <p:cNvSpPr/>
          <p:nvPr/>
        </p:nvSpPr>
        <p:spPr>
          <a:xfrm flipH="false" flipV="false" rot="0">
            <a:off x="13549765" y="5758285"/>
            <a:ext cx="4564316" cy="4114800"/>
          </a:xfrm>
          <a:custGeom>
            <a:avLst/>
            <a:gdLst/>
            <a:ahLst/>
            <a:cxnLst/>
            <a:rect r="r" b="b" t="t" l="l"/>
            <a:pathLst>
              <a:path h="4114800" w="4564316">
                <a:moveTo>
                  <a:pt x="0" y="0"/>
                </a:moveTo>
                <a:lnTo>
                  <a:pt x="4564316" y="0"/>
                </a:lnTo>
                <a:lnTo>
                  <a:pt x="4564316" y="4114800"/>
                </a:lnTo>
                <a:lnTo>
                  <a:pt x="0" y="4114800"/>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TextBox 11" id="11"/>
          <p:cNvSpPr txBox="true"/>
          <p:nvPr/>
        </p:nvSpPr>
        <p:spPr>
          <a:xfrm rot="0">
            <a:off x="7601707" y="2812981"/>
            <a:ext cx="10153564" cy="19354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Le Secret de Scarecrow</a:t>
            </a:r>
          </a:p>
          <a:p>
            <a:pPr algn="l">
              <a:lnSpc>
                <a:spcPts val="7560"/>
              </a:lnSpc>
            </a:pPr>
          </a:p>
        </p:txBody>
      </p:sp>
      <p:sp>
        <p:nvSpPr>
          <p:cNvPr name="TextBox 12" id="12"/>
          <p:cNvSpPr txBox="true"/>
          <p:nvPr/>
        </p:nvSpPr>
        <p:spPr>
          <a:xfrm rot="0">
            <a:off x="7580804" y="3999741"/>
            <a:ext cx="7076685" cy="1565910"/>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Semi-Bold"/>
                <a:ea typeface="Quicksand Semi-Bold"/>
                <a:cs typeface="Quicksand Semi-Bold"/>
                <a:sym typeface="Quicksand Semi-Bold"/>
              </a:rPr>
              <a:t>G</a:t>
            </a:r>
            <a:r>
              <a:rPr lang="en-US" b="true" sz="2299" spc="137" u="none">
                <a:solidFill>
                  <a:srgbClr val="000000"/>
                </a:solidFill>
                <a:latin typeface="Quicksand Semi-Bold"/>
                <a:ea typeface="Quicksand Semi-Bold"/>
                <a:cs typeface="Quicksand Semi-Bold"/>
                <a:sym typeface="Quicksand Semi-Bold"/>
              </a:rPr>
              <a:t>enre</a:t>
            </a:r>
            <a:r>
              <a:rPr lang="en-US" b="true" sz="2299" spc="137" u="none">
                <a:solidFill>
                  <a:srgbClr val="000000"/>
                </a:solidFill>
                <a:latin typeface="Quicksand Bold"/>
                <a:ea typeface="Quicksand Bold"/>
                <a:cs typeface="Quicksand Bold"/>
                <a:sym typeface="Quicksand Bold"/>
              </a:rPr>
              <a:t> </a:t>
            </a:r>
            <a:r>
              <a:rPr lang="en-US" b="true" sz="2299" spc="137">
                <a:solidFill>
                  <a:srgbClr val="000000"/>
                </a:solidFill>
                <a:latin typeface="Quicksand Bold"/>
                <a:ea typeface="Quicksand Bold"/>
                <a:cs typeface="Quicksand Bold"/>
                <a:sym typeface="Quicksand Bold"/>
              </a:rPr>
              <a:t>: Fantastique</a:t>
            </a:r>
          </a:p>
          <a:p>
            <a:pPr algn="l" marL="0" indent="0" lvl="0">
              <a:lnSpc>
                <a:spcPts val="3104"/>
              </a:lnSpc>
              <a:spcBef>
                <a:spcPct val="0"/>
              </a:spcBef>
            </a:pPr>
            <a:r>
              <a:rPr lang="en-US" b="true" sz="2299" spc="137" u="none">
                <a:solidFill>
                  <a:srgbClr val="000000"/>
                </a:solidFill>
                <a:latin typeface="Quicksand Semi-Bold"/>
                <a:ea typeface="Quicksand Semi-Bold"/>
                <a:cs typeface="Quicksand Semi-Bold"/>
                <a:sym typeface="Quicksand Semi-Bold"/>
              </a:rPr>
              <a:t>Série en cours (5 tomes en France)</a:t>
            </a:r>
          </a:p>
          <a:p>
            <a:pPr algn="l" marL="0" indent="0" lvl="0">
              <a:lnSpc>
                <a:spcPts val="3104"/>
              </a:lnSpc>
              <a:spcBef>
                <a:spcPct val="0"/>
              </a:spcBef>
            </a:pPr>
          </a:p>
          <a:p>
            <a:pPr algn="l" marL="0" indent="0" lvl="0">
              <a:lnSpc>
                <a:spcPts val="3104"/>
              </a:lnSpc>
              <a:spcBef>
                <a:spcPct val="0"/>
              </a:spcBef>
            </a:pPr>
          </a:p>
        </p:txBody>
      </p:sp>
      <p:sp>
        <p:nvSpPr>
          <p:cNvPr name="TextBox 13" id="13"/>
          <p:cNvSpPr txBox="true"/>
          <p:nvPr/>
        </p:nvSpPr>
        <p:spPr>
          <a:xfrm rot="0">
            <a:off x="7580804" y="5363949"/>
            <a:ext cx="7076685" cy="784860"/>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Bold"/>
                <a:ea typeface="Quicksand Bold"/>
                <a:cs typeface="Quicksand Bold"/>
                <a:sym typeface="Quicksand Bold"/>
              </a:rPr>
              <a:t>Mots clés : Allemagne, exorcisme, action, steampunk</a:t>
            </a:r>
          </a:p>
        </p:txBody>
      </p:sp>
    </p:spTree>
  </p:cSld>
  <p:clrMapOvr>
    <a:masterClrMapping/>
  </p:clrMapOvr>
</p:sld>
</file>

<file path=ppt/slides/slide47.xml><?xml version="1.0" encoding="utf-8"?>
<p:sld xmlns:p="http://schemas.openxmlformats.org/presentationml/2006/main" xmlns:a="http://schemas.openxmlformats.org/drawingml/2006/main" xmlns:r="http://schemas.openxmlformats.org/officeDocument/2006/relationships">
  <p:cSld>
    <p:bg>
      <p:bgPr>
        <a:solidFill>
          <a:srgbClr val="EDECED"/>
        </a:solidFill>
      </p:bgPr>
    </p:bg>
    <p:spTree>
      <p:nvGrpSpPr>
        <p:cNvPr id="1" name=""/>
        <p:cNvGrpSpPr/>
        <p:nvPr/>
      </p:nvGrpSpPr>
      <p:grpSpPr>
        <a:xfrm>
          <a:off x="0" y="0"/>
          <a:ext cx="0" cy="0"/>
          <a:chOff x="0" y="0"/>
          <a:chExt cx="0" cy="0"/>
        </a:xfrm>
      </p:grpSpPr>
      <p:sp>
        <p:nvSpPr>
          <p:cNvPr name="Freeform 2" id="2"/>
          <p:cNvSpPr/>
          <p:nvPr/>
        </p:nvSpPr>
        <p:spPr>
          <a:xfrm flipH="true" flipV="false" rot="0">
            <a:off x="16148588" y="88103"/>
            <a:ext cx="2221424" cy="2575564"/>
          </a:xfrm>
          <a:custGeom>
            <a:avLst/>
            <a:gdLst/>
            <a:ahLst/>
            <a:cxnLst/>
            <a:rect r="r" b="b" t="t" l="l"/>
            <a:pathLst>
              <a:path h="2575564" w="2221424">
                <a:moveTo>
                  <a:pt x="2221424" y="0"/>
                </a:moveTo>
                <a:lnTo>
                  <a:pt x="0" y="0"/>
                </a:lnTo>
                <a:lnTo>
                  <a:pt x="0" y="2575564"/>
                </a:lnTo>
                <a:lnTo>
                  <a:pt x="2221424" y="2575564"/>
                </a:lnTo>
                <a:lnTo>
                  <a:pt x="2221424"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550486" y="-486809"/>
            <a:ext cx="3158372" cy="3150476"/>
          </a:xfrm>
          <a:custGeom>
            <a:avLst/>
            <a:gdLst/>
            <a:ahLst/>
            <a:cxnLst/>
            <a:rect r="r" b="b" t="t" l="l"/>
            <a:pathLst>
              <a:path h="3150476" w="3158372">
                <a:moveTo>
                  <a:pt x="0" y="0"/>
                </a:moveTo>
                <a:lnTo>
                  <a:pt x="3158372" y="0"/>
                </a:lnTo>
                <a:lnTo>
                  <a:pt x="3158372" y="3150476"/>
                </a:lnTo>
                <a:lnTo>
                  <a:pt x="0" y="3150476"/>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0" y="6127058"/>
            <a:ext cx="5153606" cy="4114800"/>
          </a:xfrm>
          <a:custGeom>
            <a:avLst/>
            <a:gdLst/>
            <a:ahLst/>
            <a:cxnLst/>
            <a:rect r="r" b="b" t="t" l="l"/>
            <a:pathLst>
              <a:path h="4114800" w="5153606">
                <a:moveTo>
                  <a:pt x="0" y="0"/>
                </a:moveTo>
                <a:lnTo>
                  <a:pt x="5153606" y="0"/>
                </a:lnTo>
                <a:lnTo>
                  <a:pt x="5153606" y="4114800"/>
                </a:lnTo>
                <a:lnTo>
                  <a:pt x="0" y="4114800"/>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TextBox 5" id="5"/>
          <p:cNvSpPr txBox="true"/>
          <p:nvPr/>
        </p:nvSpPr>
        <p:spPr>
          <a:xfrm rot="0">
            <a:off x="10661358" y="3221803"/>
            <a:ext cx="7076685" cy="3129915"/>
          </a:xfrm>
          <a:prstGeom prst="rect">
            <a:avLst/>
          </a:prstGeom>
        </p:spPr>
        <p:txBody>
          <a:bodyPr anchor="t" rtlCol="false" tIns="0" lIns="0" bIns="0" rIns="0">
            <a:spAutoFit/>
          </a:bodyPr>
          <a:lstStyle/>
          <a:p>
            <a:pPr algn="l" marL="0" indent="0" lvl="0">
              <a:lnSpc>
                <a:spcPts val="2295"/>
              </a:lnSpc>
              <a:spcBef>
                <a:spcPct val="0"/>
              </a:spcBef>
            </a:pPr>
            <a:r>
              <a:rPr lang="en-US" b="true" sz="1700" spc="102">
                <a:solidFill>
                  <a:srgbClr val="000000"/>
                </a:solidFill>
                <a:latin typeface="Quicksand Semi-Bold"/>
                <a:ea typeface="Quicksand Semi-Bold"/>
                <a:cs typeface="Quicksand Semi-Bold"/>
                <a:sym typeface="Quicksand Semi-Bold"/>
              </a:rPr>
              <a:t>Les humains luttent avec acharnement contre les Crows, de sombres monstres</a:t>
            </a:r>
            <a:r>
              <a:rPr lang="en-US" b="true" sz="1700" spc="102" u="none">
                <a:solidFill>
                  <a:srgbClr val="000000"/>
                </a:solidFill>
                <a:latin typeface="Quicksand Semi-Bold"/>
                <a:ea typeface="Quicksand Semi-Bold"/>
                <a:cs typeface="Quicksand Semi-Bold"/>
                <a:sym typeface="Quicksand Semi-Bold"/>
              </a:rPr>
              <a:t> semblables à de gigantesques corbeaux. La légende raconte que les Scarecrows ont jadis assistés les humains dans leur lutte, avant de disparaître un jour dans des circonstances mystérieuses. </a:t>
            </a:r>
          </a:p>
          <a:p>
            <a:pPr algn="l" marL="0" indent="0" lvl="0">
              <a:lnSpc>
                <a:spcPts val="2295"/>
              </a:lnSpc>
              <a:spcBef>
                <a:spcPct val="0"/>
              </a:spcBef>
            </a:pPr>
          </a:p>
          <a:p>
            <a:pPr algn="l" marL="0" indent="0" lvl="0">
              <a:lnSpc>
                <a:spcPts val="2295"/>
              </a:lnSpc>
              <a:spcBef>
                <a:spcPct val="0"/>
              </a:spcBef>
            </a:pPr>
            <a:r>
              <a:rPr lang="en-US" b="true" sz="1700" spc="102" u="none">
                <a:solidFill>
                  <a:srgbClr val="000000"/>
                </a:solidFill>
                <a:latin typeface="Quicksand Semi-Bold"/>
                <a:ea typeface="Quicksand Semi-Bold"/>
                <a:cs typeface="Quicksand Semi-Bold"/>
                <a:sym typeface="Quicksand Semi-Bold"/>
              </a:rPr>
              <a:t>Engell, la fille du roi, est convaincue de l'existence des Scarecrows et se lance à leur recherche. Mais c'est quand elle finit par en retrouver un que la véritable aventure commence...</a:t>
            </a:r>
          </a:p>
          <a:p>
            <a:pPr algn="l" marL="0" indent="0" lvl="0">
              <a:lnSpc>
                <a:spcPts val="2295"/>
              </a:lnSpc>
              <a:spcBef>
                <a:spcPct val="0"/>
              </a:spcBef>
            </a:pPr>
          </a:p>
        </p:txBody>
      </p:sp>
      <p:sp>
        <p:nvSpPr>
          <p:cNvPr name="Freeform 6" id="6"/>
          <p:cNvSpPr/>
          <p:nvPr/>
        </p:nvSpPr>
        <p:spPr>
          <a:xfrm flipH="false" flipV="false" rot="0">
            <a:off x="14588475" y="6151280"/>
            <a:ext cx="3669030" cy="4114800"/>
          </a:xfrm>
          <a:custGeom>
            <a:avLst/>
            <a:gdLst/>
            <a:ahLst/>
            <a:cxnLst/>
            <a:rect r="r" b="b" t="t" l="l"/>
            <a:pathLst>
              <a:path h="4114800" w="3669030">
                <a:moveTo>
                  <a:pt x="0" y="0"/>
                </a:moveTo>
                <a:lnTo>
                  <a:pt x="3669030" y="0"/>
                </a:lnTo>
                <a:lnTo>
                  <a:pt x="3669030"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7" id="7"/>
          <p:cNvSpPr/>
          <p:nvPr/>
        </p:nvSpPr>
        <p:spPr>
          <a:xfrm flipH="false" flipV="false" rot="0">
            <a:off x="6074415" y="3720172"/>
            <a:ext cx="4457817" cy="6356958"/>
          </a:xfrm>
          <a:custGeom>
            <a:avLst/>
            <a:gdLst/>
            <a:ahLst/>
            <a:cxnLst/>
            <a:rect r="r" b="b" t="t" l="l"/>
            <a:pathLst>
              <a:path h="6356958" w="4457817">
                <a:moveTo>
                  <a:pt x="0" y="0"/>
                </a:moveTo>
                <a:lnTo>
                  <a:pt x="4457817" y="0"/>
                </a:lnTo>
                <a:lnTo>
                  <a:pt x="4457817" y="6356958"/>
                </a:lnTo>
                <a:lnTo>
                  <a:pt x="0" y="6356958"/>
                </a:lnTo>
                <a:lnTo>
                  <a:pt x="0" y="0"/>
                </a:lnTo>
                <a:close/>
              </a:path>
            </a:pathLst>
          </a:custGeom>
          <a:blipFill>
            <a:blip r:embed="rId10"/>
            <a:stretch>
              <a:fillRect l="0" t="0" r="0" b="0"/>
            </a:stretch>
          </a:blipFill>
        </p:spPr>
      </p:sp>
      <p:sp>
        <p:nvSpPr>
          <p:cNvPr name="Freeform 8" id="8"/>
          <p:cNvSpPr/>
          <p:nvPr/>
        </p:nvSpPr>
        <p:spPr>
          <a:xfrm flipH="false" flipV="false" rot="0">
            <a:off x="1600706" y="88103"/>
            <a:ext cx="4473709" cy="6356958"/>
          </a:xfrm>
          <a:custGeom>
            <a:avLst/>
            <a:gdLst/>
            <a:ahLst/>
            <a:cxnLst/>
            <a:rect r="r" b="b" t="t" l="l"/>
            <a:pathLst>
              <a:path h="6356958" w="4473709">
                <a:moveTo>
                  <a:pt x="0" y="0"/>
                </a:moveTo>
                <a:lnTo>
                  <a:pt x="4473709" y="0"/>
                </a:lnTo>
                <a:lnTo>
                  <a:pt x="4473709" y="6356958"/>
                </a:lnTo>
                <a:lnTo>
                  <a:pt x="0" y="6356958"/>
                </a:lnTo>
                <a:lnTo>
                  <a:pt x="0" y="0"/>
                </a:lnTo>
                <a:close/>
              </a:path>
            </a:pathLst>
          </a:custGeom>
          <a:blipFill>
            <a:blip r:embed="rId11"/>
            <a:stretch>
              <a:fillRect l="0" t="0" r="0" b="0"/>
            </a:stretch>
          </a:blipFill>
        </p:spPr>
      </p:sp>
      <p:sp>
        <p:nvSpPr>
          <p:cNvPr name="TextBox 9" id="9"/>
          <p:cNvSpPr txBox="true"/>
          <p:nvPr/>
        </p:nvSpPr>
        <p:spPr>
          <a:xfrm rot="0">
            <a:off x="10661358" y="2123094"/>
            <a:ext cx="7708654" cy="982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Synopsis</a:t>
            </a:r>
          </a:p>
        </p:txBody>
      </p:sp>
    </p:spTree>
  </p:cSld>
  <p:clrMapOvr>
    <a:masterClrMapping/>
  </p:clrMapOvr>
</p:sld>
</file>

<file path=ppt/slides/slide48.xml><?xml version="1.0" encoding="utf-8"?>
<p:sld xmlns:p="http://schemas.openxmlformats.org/presentationml/2006/main" xmlns:a="http://schemas.openxmlformats.org/drawingml/2006/main" xmlns:r="http://schemas.openxmlformats.org/officeDocument/2006/relationships">
  <p:cSld>
    <p:bg>
      <p:bgPr>
        <a:solidFill>
          <a:srgbClr val="F6A64A"/>
        </a:solidFill>
      </p:bgPr>
    </p:bg>
    <p:spTree>
      <p:nvGrpSpPr>
        <p:cNvPr id="1" name=""/>
        <p:cNvGrpSpPr/>
        <p:nvPr/>
      </p:nvGrpSpPr>
      <p:grpSpPr>
        <a:xfrm>
          <a:off x="0" y="0"/>
          <a:ext cx="0" cy="0"/>
          <a:chOff x="0" y="0"/>
          <a:chExt cx="0" cy="0"/>
        </a:xfrm>
      </p:grpSpPr>
      <p:grpSp>
        <p:nvGrpSpPr>
          <p:cNvPr name="Group 2" id="2"/>
          <p:cNvGrpSpPr/>
          <p:nvPr/>
        </p:nvGrpSpPr>
        <p:grpSpPr>
          <a:xfrm rot="0">
            <a:off x="821526" y="821621"/>
            <a:ext cx="16644948" cy="8643757"/>
            <a:chOff x="0" y="0"/>
            <a:chExt cx="6236922" cy="3238847"/>
          </a:xfrm>
        </p:grpSpPr>
        <p:sp>
          <p:nvSpPr>
            <p:cNvPr name="Freeform 3" id="3"/>
            <p:cNvSpPr/>
            <p:nvPr/>
          </p:nvSpPr>
          <p:spPr>
            <a:xfrm flipH="false" flipV="false" rot="0">
              <a:off x="0" y="0"/>
              <a:ext cx="6236922" cy="3238847"/>
            </a:xfrm>
            <a:custGeom>
              <a:avLst/>
              <a:gdLst/>
              <a:ahLst/>
              <a:cxnLst/>
              <a:rect r="r" b="b" t="t" l="l"/>
              <a:pathLst>
                <a:path h="3238847" w="6236922">
                  <a:moveTo>
                    <a:pt x="1395" y="0"/>
                  </a:moveTo>
                  <a:lnTo>
                    <a:pt x="6235527" y="0"/>
                  </a:lnTo>
                  <a:cubicBezTo>
                    <a:pt x="6236298" y="0"/>
                    <a:pt x="6236922" y="625"/>
                    <a:pt x="6236922" y="1395"/>
                  </a:cubicBezTo>
                  <a:lnTo>
                    <a:pt x="6236922" y="3237452"/>
                  </a:lnTo>
                  <a:cubicBezTo>
                    <a:pt x="6236922" y="3238222"/>
                    <a:pt x="6236298" y="3238847"/>
                    <a:pt x="6235527" y="3238847"/>
                  </a:cubicBezTo>
                  <a:lnTo>
                    <a:pt x="1395" y="3238847"/>
                  </a:lnTo>
                  <a:cubicBezTo>
                    <a:pt x="625" y="3238847"/>
                    <a:pt x="0" y="3238222"/>
                    <a:pt x="0" y="3237452"/>
                  </a:cubicBezTo>
                  <a:lnTo>
                    <a:pt x="0" y="1395"/>
                  </a:lnTo>
                  <a:cubicBezTo>
                    <a:pt x="0" y="625"/>
                    <a:pt x="625" y="0"/>
                    <a:pt x="1395" y="0"/>
                  </a:cubicBezTo>
                  <a:close/>
                </a:path>
              </a:pathLst>
            </a:custGeom>
            <a:solidFill>
              <a:srgbClr val="FFFFFF"/>
            </a:solidFill>
          </p:spPr>
        </p:sp>
        <p:sp>
          <p:nvSpPr>
            <p:cNvPr name="TextBox 4" id="4"/>
            <p:cNvSpPr txBox="true"/>
            <p:nvPr/>
          </p:nvSpPr>
          <p:spPr>
            <a:xfrm>
              <a:off x="0" y="-9525"/>
              <a:ext cx="6236922" cy="3248372"/>
            </a:xfrm>
            <a:prstGeom prst="rect">
              <a:avLst/>
            </a:prstGeom>
          </p:spPr>
          <p:txBody>
            <a:bodyPr anchor="ctr" rtlCol="false" tIns="19016" lIns="19016" bIns="19016" rIns="19016"/>
            <a:lstStyle/>
            <a:p>
              <a:pPr algn="ctr">
                <a:lnSpc>
                  <a:spcPts val="733"/>
                </a:lnSpc>
                <a:spcBef>
                  <a:spcPct val="0"/>
                </a:spcBef>
              </a:pPr>
            </a:p>
          </p:txBody>
        </p:sp>
      </p:grpSp>
      <p:sp>
        <p:nvSpPr>
          <p:cNvPr name="Freeform 5" id="5"/>
          <p:cNvSpPr/>
          <p:nvPr/>
        </p:nvSpPr>
        <p:spPr>
          <a:xfrm flipH="false" flipV="false" rot="0">
            <a:off x="15749360" y="8678629"/>
            <a:ext cx="3019880" cy="2261135"/>
          </a:xfrm>
          <a:custGeom>
            <a:avLst/>
            <a:gdLst/>
            <a:ahLst/>
            <a:cxnLst/>
            <a:rect r="r" b="b" t="t" l="l"/>
            <a:pathLst>
              <a:path h="2261135" w="3019880">
                <a:moveTo>
                  <a:pt x="0" y="0"/>
                </a:moveTo>
                <a:lnTo>
                  <a:pt x="3019880" y="0"/>
                </a:lnTo>
                <a:lnTo>
                  <a:pt x="3019880" y="2261135"/>
                </a:lnTo>
                <a:lnTo>
                  <a:pt x="0" y="226113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7272497" y="-1889488"/>
            <a:ext cx="3211541" cy="3285464"/>
          </a:xfrm>
          <a:custGeom>
            <a:avLst/>
            <a:gdLst/>
            <a:ahLst/>
            <a:cxnLst/>
            <a:rect r="r" b="b" t="t" l="l"/>
            <a:pathLst>
              <a:path h="3285464" w="3211541">
                <a:moveTo>
                  <a:pt x="0" y="0"/>
                </a:moveTo>
                <a:lnTo>
                  <a:pt x="3211541" y="0"/>
                </a:lnTo>
                <a:lnTo>
                  <a:pt x="3211541" y="3285463"/>
                </a:lnTo>
                <a:lnTo>
                  <a:pt x="0" y="3285463"/>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36349" y="8415978"/>
            <a:ext cx="3211541" cy="3285464"/>
          </a:xfrm>
          <a:custGeom>
            <a:avLst/>
            <a:gdLst/>
            <a:ahLst/>
            <a:cxnLst/>
            <a:rect r="r" b="b" t="t" l="l"/>
            <a:pathLst>
              <a:path h="3285464" w="3211541">
                <a:moveTo>
                  <a:pt x="0" y="0"/>
                </a:moveTo>
                <a:lnTo>
                  <a:pt x="3211541" y="0"/>
                </a:lnTo>
                <a:lnTo>
                  <a:pt x="3211541" y="3285464"/>
                </a:lnTo>
                <a:lnTo>
                  <a:pt x="0" y="328546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8" id="8"/>
          <p:cNvSpPr/>
          <p:nvPr/>
        </p:nvSpPr>
        <p:spPr>
          <a:xfrm flipH="false" flipV="false" rot="0">
            <a:off x="11222863" y="504428"/>
            <a:ext cx="6554097" cy="9278144"/>
          </a:xfrm>
          <a:custGeom>
            <a:avLst/>
            <a:gdLst/>
            <a:ahLst/>
            <a:cxnLst/>
            <a:rect r="r" b="b" t="t" l="l"/>
            <a:pathLst>
              <a:path h="9278144" w="6554097">
                <a:moveTo>
                  <a:pt x="0" y="0"/>
                </a:moveTo>
                <a:lnTo>
                  <a:pt x="6554097" y="0"/>
                </a:lnTo>
                <a:lnTo>
                  <a:pt x="6554097" y="9278144"/>
                </a:lnTo>
                <a:lnTo>
                  <a:pt x="0" y="9278144"/>
                </a:lnTo>
                <a:lnTo>
                  <a:pt x="0" y="0"/>
                </a:lnTo>
                <a:close/>
              </a:path>
            </a:pathLst>
          </a:custGeom>
          <a:blipFill>
            <a:blip r:embed="rId6"/>
            <a:stretch>
              <a:fillRect l="0" t="0" r="0" b="0"/>
            </a:stretch>
          </a:blipFill>
        </p:spPr>
      </p:sp>
      <p:sp>
        <p:nvSpPr>
          <p:cNvPr name="Freeform 9" id="9"/>
          <p:cNvSpPr/>
          <p:nvPr/>
        </p:nvSpPr>
        <p:spPr>
          <a:xfrm flipH="false" flipV="false" rot="0">
            <a:off x="319578" y="664918"/>
            <a:ext cx="2151270" cy="1831203"/>
          </a:xfrm>
          <a:custGeom>
            <a:avLst/>
            <a:gdLst/>
            <a:ahLst/>
            <a:cxnLst/>
            <a:rect r="r" b="b" t="t" l="l"/>
            <a:pathLst>
              <a:path h="1831203" w="2151270">
                <a:moveTo>
                  <a:pt x="0" y="0"/>
                </a:moveTo>
                <a:lnTo>
                  <a:pt x="2151270" y="0"/>
                </a:lnTo>
                <a:lnTo>
                  <a:pt x="2151270" y="1831203"/>
                </a:lnTo>
                <a:lnTo>
                  <a:pt x="0" y="1831203"/>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10" id="10"/>
          <p:cNvSpPr/>
          <p:nvPr/>
        </p:nvSpPr>
        <p:spPr>
          <a:xfrm flipH="false" flipV="false" rot="-392975">
            <a:off x="6506825" y="7799314"/>
            <a:ext cx="4583653" cy="2583514"/>
          </a:xfrm>
          <a:custGeom>
            <a:avLst/>
            <a:gdLst/>
            <a:ahLst/>
            <a:cxnLst/>
            <a:rect r="r" b="b" t="t" l="l"/>
            <a:pathLst>
              <a:path h="2583514" w="4583653">
                <a:moveTo>
                  <a:pt x="0" y="0"/>
                </a:moveTo>
                <a:lnTo>
                  <a:pt x="4583654" y="0"/>
                </a:lnTo>
                <a:lnTo>
                  <a:pt x="4583654" y="2583514"/>
                </a:lnTo>
                <a:lnTo>
                  <a:pt x="0" y="2583514"/>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TextBox 11" id="11"/>
          <p:cNvSpPr txBox="true"/>
          <p:nvPr/>
        </p:nvSpPr>
        <p:spPr>
          <a:xfrm rot="0">
            <a:off x="1504950" y="4095684"/>
            <a:ext cx="7076685" cy="1565910"/>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Semi-Bold"/>
                <a:ea typeface="Quicksand Semi-Bold"/>
                <a:cs typeface="Quicksand Semi-Bold"/>
                <a:sym typeface="Quicksand Semi-Bold"/>
              </a:rPr>
              <a:t>G</a:t>
            </a:r>
            <a:r>
              <a:rPr lang="en-US" b="true" sz="2299" spc="137" u="none">
                <a:solidFill>
                  <a:srgbClr val="000000"/>
                </a:solidFill>
                <a:latin typeface="Quicksand Semi-Bold"/>
                <a:ea typeface="Quicksand Semi-Bold"/>
                <a:cs typeface="Quicksand Semi-Bold"/>
                <a:sym typeface="Quicksand Semi-Bold"/>
              </a:rPr>
              <a:t>enre</a:t>
            </a:r>
            <a:r>
              <a:rPr lang="en-US" b="true" sz="2299" spc="137" u="none">
                <a:solidFill>
                  <a:srgbClr val="000000"/>
                </a:solidFill>
                <a:latin typeface="Quicksand Bold"/>
                <a:ea typeface="Quicksand Bold"/>
                <a:cs typeface="Quicksand Bold"/>
                <a:sym typeface="Quicksand Bold"/>
              </a:rPr>
              <a:t> </a:t>
            </a:r>
            <a:r>
              <a:rPr lang="en-US" b="true" sz="2299" spc="137">
                <a:solidFill>
                  <a:srgbClr val="000000"/>
                </a:solidFill>
                <a:latin typeface="Quicksand Bold"/>
                <a:ea typeface="Quicksand Bold"/>
                <a:cs typeface="Quicksand Bold"/>
                <a:sym typeface="Quicksand Bold"/>
              </a:rPr>
              <a:t>: Shojo</a:t>
            </a:r>
          </a:p>
          <a:p>
            <a:pPr algn="l" marL="0" indent="0" lvl="0">
              <a:lnSpc>
                <a:spcPts val="3104"/>
              </a:lnSpc>
              <a:spcBef>
                <a:spcPct val="0"/>
              </a:spcBef>
            </a:pPr>
          </a:p>
          <a:p>
            <a:pPr algn="l" marL="0" indent="0" lvl="0">
              <a:lnSpc>
                <a:spcPts val="3104"/>
              </a:lnSpc>
              <a:spcBef>
                <a:spcPct val="0"/>
              </a:spcBef>
            </a:pPr>
            <a:r>
              <a:rPr lang="en-US" b="true" sz="2299" spc="137" u="none">
                <a:solidFill>
                  <a:srgbClr val="000000"/>
                </a:solidFill>
                <a:latin typeface="Quicksand Semi-Bold"/>
                <a:ea typeface="Quicksand Semi-Bold"/>
                <a:cs typeface="Quicksand Semi-Bold"/>
                <a:sym typeface="Quicksand Semi-Bold"/>
              </a:rPr>
              <a:t>Série terminée en 3 tomes</a:t>
            </a:r>
          </a:p>
          <a:p>
            <a:pPr algn="l" marL="0" indent="0" lvl="0">
              <a:lnSpc>
                <a:spcPts val="3104"/>
              </a:lnSpc>
              <a:spcBef>
                <a:spcPct val="0"/>
              </a:spcBef>
            </a:pPr>
          </a:p>
        </p:txBody>
      </p:sp>
      <p:sp>
        <p:nvSpPr>
          <p:cNvPr name="TextBox 12" id="12"/>
          <p:cNvSpPr txBox="true"/>
          <p:nvPr/>
        </p:nvSpPr>
        <p:spPr>
          <a:xfrm rot="0">
            <a:off x="1504950" y="5657784"/>
            <a:ext cx="7076685" cy="784860"/>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Bold"/>
                <a:ea typeface="Quicksand Bold"/>
                <a:cs typeface="Quicksand Bold"/>
                <a:sym typeface="Quicksand Bold"/>
              </a:rPr>
              <a:t>Mots clés : Amitié, romance, tranche de vie, feel good</a:t>
            </a:r>
          </a:p>
        </p:txBody>
      </p:sp>
      <p:sp>
        <p:nvSpPr>
          <p:cNvPr name="TextBox 13" id="13"/>
          <p:cNvSpPr txBox="true"/>
          <p:nvPr/>
        </p:nvSpPr>
        <p:spPr>
          <a:xfrm rot="0">
            <a:off x="1504950" y="2014469"/>
            <a:ext cx="9865002" cy="2887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10th : a Couper le Souffle</a:t>
            </a:r>
          </a:p>
          <a:p>
            <a:pPr algn="l">
              <a:lnSpc>
                <a:spcPts val="7560"/>
              </a:lnSpc>
            </a:pPr>
          </a:p>
        </p:txBody>
      </p:sp>
    </p:spTree>
  </p:cSld>
  <p:clrMapOvr>
    <a:masterClrMapping/>
  </p:clrMapOvr>
</p:sld>
</file>

<file path=ppt/slides/slide49.xml><?xml version="1.0" encoding="utf-8"?>
<p:sld xmlns:p="http://schemas.openxmlformats.org/presentationml/2006/main" xmlns:a="http://schemas.openxmlformats.org/drawingml/2006/main" xmlns:r="http://schemas.openxmlformats.org/officeDocument/2006/relationships">
  <p:cSld>
    <p:bg>
      <p:bgPr>
        <a:solidFill>
          <a:srgbClr val="EDECED"/>
        </a:solidFill>
      </p:bgPr>
    </p:bg>
    <p:spTree>
      <p:nvGrpSpPr>
        <p:cNvPr id="1" name=""/>
        <p:cNvGrpSpPr/>
        <p:nvPr/>
      </p:nvGrpSpPr>
      <p:grpSpPr>
        <a:xfrm>
          <a:off x="0" y="0"/>
          <a:ext cx="0" cy="0"/>
          <a:chOff x="0" y="0"/>
          <a:chExt cx="0" cy="0"/>
        </a:xfrm>
      </p:grpSpPr>
      <p:sp>
        <p:nvSpPr>
          <p:cNvPr name="Freeform 2" id="2"/>
          <p:cNvSpPr/>
          <p:nvPr/>
        </p:nvSpPr>
        <p:spPr>
          <a:xfrm flipH="true" flipV="false" rot="0">
            <a:off x="15276340" y="8594837"/>
            <a:ext cx="2221424" cy="2575564"/>
          </a:xfrm>
          <a:custGeom>
            <a:avLst/>
            <a:gdLst/>
            <a:ahLst/>
            <a:cxnLst/>
            <a:rect r="r" b="b" t="t" l="l"/>
            <a:pathLst>
              <a:path h="2575564" w="2221424">
                <a:moveTo>
                  <a:pt x="2221424" y="0"/>
                </a:moveTo>
                <a:lnTo>
                  <a:pt x="0" y="0"/>
                </a:lnTo>
                <a:lnTo>
                  <a:pt x="0" y="2575565"/>
                </a:lnTo>
                <a:lnTo>
                  <a:pt x="2221424" y="2575565"/>
                </a:lnTo>
                <a:lnTo>
                  <a:pt x="2221424"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550486" y="-486809"/>
            <a:ext cx="3158372" cy="3150476"/>
          </a:xfrm>
          <a:custGeom>
            <a:avLst/>
            <a:gdLst/>
            <a:ahLst/>
            <a:cxnLst/>
            <a:rect r="r" b="b" t="t" l="l"/>
            <a:pathLst>
              <a:path h="3150476" w="3158372">
                <a:moveTo>
                  <a:pt x="0" y="0"/>
                </a:moveTo>
                <a:lnTo>
                  <a:pt x="3158372" y="0"/>
                </a:lnTo>
                <a:lnTo>
                  <a:pt x="3158372" y="3150476"/>
                </a:lnTo>
                <a:lnTo>
                  <a:pt x="0" y="3150476"/>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9491539" y="3704949"/>
            <a:ext cx="4362463" cy="6356958"/>
          </a:xfrm>
          <a:custGeom>
            <a:avLst/>
            <a:gdLst/>
            <a:ahLst/>
            <a:cxnLst/>
            <a:rect r="r" b="b" t="t" l="l"/>
            <a:pathLst>
              <a:path h="6356958" w="4362463">
                <a:moveTo>
                  <a:pt x="0" y="0"/>
                </a:moveTo>
                <a:lnTo>
                  <a:pt x="4362462" y="0"/>
                </a:lnTo>
                <a:lnTo>
                  <a:pt x="4362462" y="6356958"/>
                </a:lnTo>
                <a:lnTo>
                  <a:pt x="0" y="6356958"/>
                </a:lnTo>
                <a:lnTo>
                  <a:pt x="0" y="0"/>
                </a:lnTo>
                <a:close/>
              </a:path>
            </a:pathLst>
          </a:custGeom>
          <a:blipFill>
            <a:blip r:embed="rId6"/>
            <a:stretch>
              <a:fillRect l="0" t="0" r="0" b="0"/>
            </a:stretch>
          </a:blipFill>
        </p:spPr>
      </p:sp>
      <p:sp>
        <p:nvSpPr>
          <p:cNvPr name="Freeform 5" id="5"/>
          <p:cNvSpPr/>
          <p:nvPr/>
        </p:nvSpPr>
        <p:spPr>
          <a:xfrm flipH="false" flipV="false" rot="0">
            <a:off x="13854001" y="345784"/>
            <a:ext cx="4086616" cy="6356958"/>
          </a:xfrm>
          <a:custGeom>
            <a:avLst/>
            <a:gdLst/>
            <a:ahLst/>
            <a:cxnLst/>
            <a:rect r="r" b="b" t="t" l="l"/>
            <a:pathLst>
              <a:path h="6356958" w="4086616">
                <a:moveTo>
                  <a:pt x="0" y="0"/>
                </a:moveTo>
                <a:lnTo>
                  <a:pt x="4086616" y="0"/>
                </a:lnTo>
                <a:lnTo>
                  <a:pt x="4086616" y="6356959"/>
                </a:lnTo>
                <a:lnTo>
                  <a:pt x="0" y="6356959"/>
                </a:lnTo>
                <a:lnTo>
                  <a:pt x="0" y="0"/>
                </a:lnTo>
                <a:close/>
              </a:path>
            </a:pathLst>
          </a:custGeom>
          <a:blipFill>
            <a:blip r:embed="rId7"/>
            <a:stretch>
              <a:fillRect l="0" t="0" r="0" b="0"/>
            </a:stretch>
          </a:blipFill>
        </p:spPr>
      </p:sp>
      <p:sp>
        <p:nvSpPr>
          <p:cNvPr name="Freeform 6" id="6"/>
          <p:cNvSpPr/>
          <p:nvPr/>
        </p:nvSpPr>
        <p:spPr>
          <a:xfrm flipH="false" flipV="false" rot="0">
            <a:off x="4536249" y="649331"/>
            <a:ext cx="5085708" cy="4114800"/>
          </a:xfrm>
          <a:custGeom>
            <a:avLst/>
            <a:gdLst/>
            <a:ahLst/>
            <a:cxnLst/>
            <a:rect r="r" b="b" t="t" l="l"/>
            <a:pathLst>
              <a:path h="4114800" w="5085708">
                <a:moveTo>
                  <a:pt x="0" y="0"/>
                </a:moveTo>
                <a:lnTo>
                  <a:pt x="5085708" y="0"/>
                </a:lnTo>
                <a:lnTo>
                  <a:pt x="5085708"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7" id="7"/>
          <p:cNvSpPr/>
          <p:nvPr/>
        </p:nvSpPr>
        <p:spPr>
          <a:xfrm flipH="false" flipV="false" rot="0">
            <a:off x="10149394" y="1028700"/>
            <a:ext cx="3177170" cy="2316446"/>
          </a:xfrm>
          <a:custGeom>
            <a:avLst/>
            <a:gdLst/>
            <a:ahLst/>
            <a:cxnLst/>
            <a:rect r="r" b="b" t="t" l="l"/>
            <a:pathLst>
              <a:path h="2316446" w="3177170">
                <a:moveTo>
                  <a:pt x="0" y="0"/>
                </a:moveTo>
                <a:lnTo>
                  <a:pt x="3177170" y="0"/>
                </a:lnTo>
                <a:lnTo>
                  <a:pt x="3177170" y="2316446"/>
                </a:lnTo>
                <a:lnTo>
                  <a:pt x="0" y="2316446"/>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TextBox 8" id="8"/>
          <p:cNvSpPr txBox="true"/>
          <p:nvPr/>
        </p:nvSpPr>
        <p:spPr>
          <a:xfrm rot="0">
            <a:off x="756134" y="3781149"/>
            <a:ext cx="3538342" cy="982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Synopsis</a:t>
            </a:r>
          </a:p>
        </p:txBody>
      </p:sp>
      <p:sp>
        <p:nvSpPr>
          <p:cNvPr name="TextBox 9" id="9"/>
          <p:cNvSpPr txBox="true"/>
          <p:nvPr/>
        </p:nvSpPr>
        <p:spPr>
          <a:xfrm rot="0">
            <a:off x="756134" y="4985385"/>
            <a:ext cx="7076685" cy="2558415"/>
          </a:xfrm>
          <a:prstGeom prst="rect">
            <a:avLst/>
          </a:prstGeom>
        </p:spPr>
        <p:txBody>
          <a:bodyPr anchor="t" rtlCol="false" tIns="0" lIns="0" bIns="0" rIns="0">
            <a:spAutoFit/>
          </a:bodyPr>
          <a:lstStyle/>
          <a:p>
            <a:pPr algn="l" marL="0" indent="0" lvl="0">
              <a:lnSpc>
                <a:spcPts val="2295"/>
              </a:lnSpc>
              <a:spcBef>
                <a:spcPct val="0"/>
              </a:spcBef>
            </a:pPr>
            <a:r>
              <a:rPr lang="en-US" b="true" sz="1700" spc="102">
                <a:solidFill>
                  <a:srgbClr val="000000"/>
                </a:solidFill>
                <a:latin typeface="Quicksand Semi-Bold"/>
                <a:ea typeface="Quicksand Semi-Bold"/>
                <a:cs typeface="Quicksand Semi-Bold"/>
                <a:sym typeface="Quicksand Semi-Bold"/>
              </a:rPr>
              <a:t>Také est souv</a:t>
            </a:r>
            <a:r>
              <a:rPr lang="en-US" b="true" sz="1700" spc="102" u="none">
                <a:solidFill>
                  <a:srgbClr val="000000"/>
                </a:solidFill>
                <a:latin typeface="Quicksand Semi-Bold"/>
                <a:ea typeface="Quicksand Semi-Bold"/>
                <a:cs typeface="Quicksand Semi-Bold"/>
                <a:sym typeface="Quicksand Semi-Bold"/>
              </a:rPr>
              <a:t>ent absent à cause de son asthme. Un jour, lors d’une crise, un élève de sa classe, Macchan, vient à son secours. À partir de là, Také sympathise avec lui, et c’est tout naturellement qu’il commence à être attiré par lui. Par ailleurs, l’amie d’enfance de Také, Umeko, tombe aussi amoureuse de Macchan en découvrant sa gentillesse… Comment va se passer cette histoire d’amour triangulaire entre deux amis d’enfance et le garçon le plus populaire de la classe ?!</a:t>
            </a:r>
          </a:p>
        </p:txBody>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bg>
      <p:bgPr>
        <a:solidFill>
          <a:srgbClr val="EDECED"/>
        </a:solidFill>
      </p:bgPr>
    </p:bg>
    <p:spTree>
      <p:nvGrpSpPr>
        <p:cNvPr id="1" name=""/>
        <p:cNvGrpSpPr/>
        <p:nvPr/>
      </p:nvGrpSpPr>
      <p:grpSpPr>
        <a:xfrm>
          <a:off x="0" y="0"/>
          <a:ext cx="0" cy="0"/>
          <a:chOff x="0" y="0"/>
          <a:chExt cx="0" cy="0"/>
        </a:xfrm>
      </p:grpSpPr>
      <p:sp>
        <p:nvSpPr>
          <p:cNvPr name="Freeform 2" id="2"/>
          <p:cNvSpPr/>
          <p:nvPr/>
        </p:nvSpPr>
        <p:spPr>
          <a:xfrm flipH="false" flipV="false" rot="0">
            <a:off x="-550486" y="-546538"/>
            <a:ext cx="3158372" cy="3150476"/>
          </a:xfrm>
          <a:custGeom>
            <a:avLst/>
            <a:gdLst/>
            <a:ahLst/>
            <a:cxnLst/>
            <a:rect r="r" b="b" t="t" l="l"/>
            <a:pathLst>
              <a:path h="3150476" w="3158372">
                <a:moveTo>
                  <a:pt x="0" y="0"/>
                </a:moveTo>
                <a:lnTo>
                  <a:pt x="3158372" y="0"/>
                </a:lnTo>
                <a:lnTo>
                  <a:pt x="3158372" y="3150476"/>
                </a:lnTo>
                <a:lnTo>
                  <a:pt x="0" y="315047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6242511" y="8910360"/>
            <a:ext cx="3211541" cy="3285464"/>
          </a:xfrm>
          <a:custGeom>
            <a:avLst/>
            <a:gdLst/>
            <a:ahLst/>
            <a:cxnLst/>
            <a:rect r="r" b="b" t="t" l="l"/>
            <a:pathLst>
              <a:path h="3285464" w="3211541">
                <a:moveTo>
                  <a:pt x="0" y="0"/>
                </a:moveTo>
                <a:lnTo>
                  <a:pt x="3211541" y="0"/>
                </a:lnTo>
                <a:lnTo>
                  <a:pt x="3211541" y="3285463"/>
                </a:lnTo>
                <a:lnTo>
                  <a:pt x="0" y="3285463"/>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5749360" y="8678629"/>
            <a:ext cx="3019880" cy="2261135"/>
          </a:xfrm>
          <a:custGeom>
            <a:avLst/>
            <a:gdLst/>
            <a:ahLst/>
            <a:cxnLst/>
            <a:rect r="r" b="b" t="t" l="l"/>
            <a:pathLst>
              <a:path h="2261135" w="3019880">
                <a:moveTo>
                  <a:pt x="0" y="0"/>
                </a:moveTo>
                <a:lnTo>
                  <a:pt x="3019880" y="0"/>
                </a:lnTo>
                <a:lnTo>
                  <a:pt x="3019880" y="2261135"/>
                </a:lnTo>
                <a:lnTo>
                  <a:pt x="0" y="2261135"/>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13500586" y="154320"/>
            <a:ext cx="4497548" cy="6356958"/>
          </a:xfrm>
          <a:custGeom>
            <a:avLst/>
            <a:gdLst/>
            <a:ahLst/>
            <a:cxnLst/>
            <a:rect r="r" b="b" t="t" l="l"/>
            <a:pathLst>
              <a:path h="6356958" w="4497548">
                <a:moveTo>
                  <a:pt x="0" y="0"/>
                </a:moveTo>
                <a:lnTo>
                  <a:pt x="4497548" y="0"/>
                </a:lnTo>
                <a:lnTo>
                  <a:pt x="4497548" y="6356958"/>
                </a:lnTo>
                <a:lnTo>
                  <a:pt x="0" y="6356958"/>
                </a:lnTo>
                <a:lnTo>
                  <a:pt x="0" y="0"/>
                </a:lnTo>
                <a:close/>
              </a:path>
            </a:pathLst>
          </a:custGeom>
          <a:blipFill>
            <a:blip r:embed="rId8"/>
            <a:stretch>
              <a:fillRect l="0" t="0" r="0" b="0"/>
            </a:stretch>
          </a:blipFill>
        </p:spPr>
      </p:sp>
      <p:sp>
        <p:nvSpPr>
          <p:cNvPr name="Freeform 6" id="6"/>
          <p:cNvSpPr/>
          <p:nvPr/>
        </p:nvSpPr>
        <p:spPr>
          <a:xfrm flipH="false" flipV="false" rot="0">
            <a:off x="8792336" y="2553401"/>
            <a:ext cx="4497548" cy="6356958"/>
          </a:xfrm>
          <a:custGeom>
            <a:avLst/>
            <a:gdLst/>
            <a:ahLst/>
            <a:cxnLst/>
            <a:rect r="r" b="b" t="t" l="l"/>
            <a:pathLst>
              <a:path h="6356958" w="4497548">
                <a:moveTo>
                  <a:pt x="0" y="0"/>
                </a:moveTo>
                <a:lnTo>
                  <a:pt x="4497548" y="0"/>
                </a:lnTo>
                <a:lnTo>
                  <a:pt x="4497548" y="6356959"/>
                </a:lnTo>
                <a:lnTo>
                  <a:pt x="0" y="6356959"/>
                </a:lnTo>
                <a:lnTo>
                  <a:pt x="0" y="0"/>
                </a:lnTo>
                <a:close/>
              </a:path>
            </a:pathLst>
          </a:custGeom>
          <a:blipFill>
            <a:blip r:embed="rId9"/>
            <a:stretch>
              <a:fillRect l="0" t="0" r="0" b="0"/>
            </a:stretch>
          </a:blipFill>
        </p:spPr>
      </p:sp>
      <p:sp>
        <p:nvSpPr>
          <p:cNvPr name="TextBox 7" id="7"/>
          <p:cNvSpPr txBox="true"/>
          <p:nvPr/>
        </p:nvSpPr>
        <p:spPr>
          <a:xfrm rot="0">
            <a:off x="1504950" y="2349816"/>
            <a:ext cx="6343332" cy="982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Synopsis</a:t>
            </a:r>
          </a:p>
        </p:txBody>
      </p:sp>
      <p:sp>
        <p:nvSpPr>
          <p:cNvPr name="Freeform 8" id="8"/>
          <p:cNvSpPr/>
          <p:nvPr/>
        </p:nvSpPr>
        <p:spPr>
          <a:xfrm flipH="false" flipV="false" rot="0">
            <a:off x="5974684" y="154320"/>
            <a:ext cx="7315200" cy="3338391"/>
          </a:xfrm>
          <a:custGeom>
            <a:avLst/>
            <a:gdLst/>
            <a:ahLst/>
            <a:cxnLst/>
            <a:rect r="r" b="b" t="t" l="l"/>
            <a:pathLst>
              <a:path h="3338391" w="7315200">
                <a:moveTo>
                  <a:pt x="0" y="0"/>
                </a:moveTo>
                <a:lnTo>
                  <a:pt x="7315200" y="0"/>
                </a:lnTo>
                <a:lnTo>
                  <a:pt x="7315200" y="3338391"/>
                </a:lnTo>
                <a:lnTo>
                  <a:pt x="0" y="3338391"/>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9" id="9"/>
          <p:cNvSpPr/>
          <p:nvPr/>
        </p:nvSpPr>
        <p:spPr>
          <a:xfrm flipH="false" flipV="false" rot="0">
            <a:off x="-159153" y="5498967"/>
            <a:ext cx="5626962" cy="4788033"/>
          </a:xfrm>
          <a:custGeom>
            <a:avLst/>
            <a:gdLst/>
            <a:ahLst/>
            <a:cxnLst/>
            <a:rect r="r" b="b" t="t" l="l"/>
            <a:pathLst>
              <a:path h="4788033" w="5626962">
                <a:moveTo>
                  <a:pt x="0" y="0"/>
                </a:moveTo>
                <a:lnTo>
                  <a:pt x="5626962" y="0"/>
                </a:lnTo>
                <a:lnTo>
                  <a:pt x="5626962" y="4788033"/>
                </a:lnTo>
                <a:lnTo>
                  <a:pt x="0" y="4788033"/>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TextBox 10" id="10"/>
          <p:cNvSpPr txBox="true"/>
          <p:nvPr/>
        </p:nvSpPr>
        <p:spPr>
          <a:xfrm rot="0">
            <a:off x="1504950" y="3577933"/>
            <a:ext cx="7076685" cy="3129915"/>
          </a:xfrm>
          <a:prstGeom prst="rect">
            <a:avLst/>
          </a:prstGeom>
        </p:spPr>
        <p:txBody>
          <a:bodyPr anchor="t" rtlCol="false" tIns="0" lIns="0" bIns="0" rIns="0">
            <a:spAutoFit/>
          </a:bodyPr>
          <a:lstStyle/>
          <a:p>
            <a:pPr algn="l" marL="0" indent="0" lvl="0">
              <a:lnSpc>
                <a:spcPts val="2295"/>
              </a:lnSpc>
              <a:spcBef>
                <a:spcPct val="0"/>
              </a:spcBef>
            </a:pPr>
            <a:r>
              <a:rPr lang="en-US" b="true" sz="1700" spc="102" u="none">
                <a:solidFill>
                  <a:srgbClr val="000000"/>
                </a:solidFill>
                <a:latin typeface="Quicksand Semi-Bold"/>
                <a:ea typeface="Quicksand Semi-Bold"/>
                <a:cs typeface="Quicksand Semi-Bold"/>
                <a:sym typeface="Quicksand Semi-Bold"/>
              </a:rPr>
              <a:t>Lorsque Morgana la sorcière maladroite rencontre Oz le vampire un peu punk, les étincelles fusent ! Les vampires et les sorcières se détestent et un dîner est organisé pour éviter une guerre entre les deux clans.</a:t>
            </a:r>
          </a:p>
          <a:p>
            <a:pPr algn="l" marL="0" indent="0" lvl="0">
              <a:lnSpc>
                <a:spcPts val="2295"/>
              </a:lnSpc>
              <a:spcBef>
                <a:spcPct val="0"/>
              </a:spcBef>
            </a:pPr>
          </a:p>
          <a:p>
            <a:pPr algn="l" marL="0" indent="0" lvl="0">
              <a:lnSpc>
                <a:spcPts val="2295"/>
              </a:lnSpc>
              <a:spcBef>
                <a:spcPct val="0"/>
              </a:spcBef>
            </a:pPr>
            <a:r>
              <a:rPr lang="en-US" b="true" sz="1700" spc="102" u="none">
                <a:solidFill>
                  <a:srgbClr val="000000"/>
                </a:solidFill>
                <a:latin typeface="Quicksand Semi-Bold"/>
                <a:ea typeface="Quicksand Semi-Bold"/>
                <a:cs typeface="Quicksand Semi-Bold"/>
                <a:sym typeface="Quicksand Semi-Bold"/>
              </a:rPr>
              <a:t>Mais rien ne se passe comme prévu : Morgana étant une sorcière maladroite, fait retomber l’un de ses sorts sur Oz qui se retrouve transformé en chat ! </a:t>
            </a:r>
          </a:p>
          <a:p>
            <a:pPr algn="l" marL="0" indent="0" lvl="0">
              <a:lnSpc>
                <a:spcPts val="2295"/>
              </a:lnSpc>
              <a:spcBef>
                <a:spcPct val="0"/>
              </a:spcBef>
            </a:pPr>
          </a:p>
          <a:p>
            <a:pPr algn="l" marL="0" indent="0" lvl="0">
              <a:lnSpc>
                <a:spcPts val="2295"/>
              </a:lnSpc>
              <a:spcBef>
                <a:spcPct val="0"/>
              </a:spcBef>
            </a:pPr>
            <a:r>
              <a:rPr lang="en-US" b="true" sz="1700" spc="102" u="none">
                <a:solidFill>
                  <a:srgbClr val="000000"/>
                </a:solidFill>
                <a:latin typeface="Quicksand Semi-Bold"/>
                <a:ea typeface="Quicksand Semi-Bold"/>
                <a:cs typeface="Quicksand Semi-Bold"/>
                <a:sym typeface="Quicksand Semi-Bold"/>
              </a:rPr>
              <a:t>Les deux adolescents pourront-ils briser le sort ? Et surtout éviter une guerre sans pitié entre leurs deux familles ?</a:t>
            </a:r>
          </a:p>
        </p:txBody>
      </p:sp>
    </p:spTree>
  </p:cSld>
  <p:clrMapOvr>
    <a:masterClrMapping/>
  </p:clrMapOvr>
</p:sld>
</file>

<file path=ppt/slides/slide50.xml><?xml version="1.0" encoding="utf-8"?>
<p:sld xmlns:p="http://schemas.openxmlformats.org/presentationml/2006/main" xmlns:a="http://schemas.openxmlformats.org/drawingml/2006/main" xmlns:r="http://schemas.openxmlformats.org/officeDocument/2006/relationships">
  <p:cSld>
    <p:bg>
      <p:bgPr>
        <a:solidFill>
          <a:srgbClr val="F6A64A"/>
        </a:solidFill>
      </p:bgPr>
    </p:bg>
    <p:spTree>
      <p:nvGrpSpPr>
        <p:cNvPr id="1" name=""/>
        <p:cNvGrpSpPr/>
        <p:nvPr/>
      </p:nvGrpSpPr>
      <p:grpSpPr>
        <a:xfrm>
          <a:off x="0" y="0"/>
          <a:ext cx="0" cy="0"/>
          <a:chOff x="0" y="0"/>
          <a:chExt cx="0" cy="0"/>
        </a:xfrm>
      </p:grpSpPr>
      <p:grpSp>
        <p:nvGrpSpPr>
          <p:cNvPr name="Group 2" id="2"/>
          <p:cNvGrpSpPr/>
          <p:nvPr/>
        </p:nvGrpSpPr>
        <p:grpSpPr>
          <a:xfrm rot="0">
            <a:off x="821526" y="821621"/>
            <a:ext cx="16644948" cy="8643757"/>
            <a:chOff x="0" y="0"/>
            <a:chExt cx="6236922" cy="3238847"/>
          </a:xfrm>
        </p:grpSpPr>
        <p:sp>
          <p:nvSpPr>
            <p:cNvPr name="Freeform 3" id="3"/>
            <p:cNvSpPr/>
            <p:nvPr/>
          </p:nvSpPr>
          <p:spPr>
            <a:xfrm flipH="false" flipV="false" rot="0">
              <a:off x="0" y="0"/>
              <a:ext cx="6236922" cy="3238847"/>
            </a:xfrm>
            <a:custGeom>
              <a:avLst/>
              <a:gdLst/>
              <a:ahLst/>
              <a:cxnLst/>
              <a:rect r="r" b="b" t="t" l="l"/>
              <a:pathLst>
                <a:path h="3238847" w="6236922">
                  <a:moveTo>
                    <a:pt x="1395" y="0"/>
                  </a:moveTo>
                  <a:lnTo>
                    <a:pt x="6235527" y="0"/>
                  </a:lnTo>
                  <a:cubicBezTo>
                    <a:pt x="6236298" y="0"/>
                    <a:pt x="6236922" y="625"/>
                    <a:pt x="6236922" y="1395"/>
                  </a:cubicBezTo>
                  <a:lnTo>
                    <a:pt x="6236922" y="3237452"/>
                  </a:lnTo>
                  <a:cubicBezTo>
                    <a:pt x="6236922" y="3238222"/>
                    <a:pt x="6236298" y="3238847"/>
                    <a:pt x="6235527" y="3238847"/>
                  </a:cubicBezTo>
                  <a:lnTo>
                    <a:pt x="1395" y="3238847"/>
                  </a:lnTo>
                  <a:cubicBezTo>
                    <a:pt x="625" y="3238847"/>
                    <a:pt x="0" y="3238222"/>
                    <a:pt x="0" y="3237452"/>
                  </a:cubicBezTo>
                  <a:lnTo>
                    <a:pt x="0" y="1395"/>
                  </a:lnTo>
                  <a:cubicBezTo>
                    <a:pt x="0" y="625"/>
                    <a:pt x="625" y="0"/>
                    <a:pt x="1395" y="0"/>
                  </a:cubicBezTo>
                  <a:close/>
                </a:path>
              </a:pathLst>
            </a:custGeom>
            <a:solidFill>
              <a:srgbClr val="FFFFFF"/>
            </a:solidFill>
          </p:spPr>
        </p:sp>
        <p:sp>
          <p:nvSpPr>
            <p:cNvPr name="TextBox 4" id="4"/>
            <p:cNvSpPr txBox="true"/>
            <p:nvPr/>
          </p:nvSpPr>
          <p:spPr>
            <a:xfrm>
              <a:off x="0" y="-9525"/>
              <a:ext cx="6236922" cy="3248372"/>
            </a:xfrm>
            <a:prstGeom prst="rect">
              <a:avLst/>
            </a:prstGeom>
          </p:spPr>
          <p:txBody>
            <a:bodyPr anchor="ctr" rtlCol="false" tIns="19016" lIns="19016" bIns="19016" rIns="19016"/>
            <a:lstStyle/>
            <a:p>
              <a:pPr algn="ctr">
                <a:lnSpc>
                  <a:spcPts val="733"/>
                </a:lnSpc>
                <a:spcBef>
                  <a:spcPct val="0"/>
                </a:spcBef>
              </a:pPr>
            </a:p>
          </p:txBody>
        </p:sp>
      </p:grpSp>
      <p:sp>
        <p:nvSpPr>
          <p:cNvPr name="Freeform 5" id="5"/>
          <p:cNvSpPr/>
          <p:nvPr/>
        </p:nvSpPr>
        <p:spPr>
          <a:xfrm flipH="false" flipV="false" rot="0">
            <a:off x="-584258" y="-398379"/>
            <a:ext cx="2730008" cy="2671995"/>
          </a:xfrm>
          <a:custGeom>
            <a:avLst/>
            <a:gdLst/>
            <a:ahLst/>
            <a:cxnLst/>
            <a:rect r="r" b="b" t="t" l="l"/>
            <a:pathLst>
              <a:path h="2671995" w="2730008">
                <a:moveTo>
                  <a:pt x="0" y="0"/>
                </a:moveTo>
                <a:lnTo>
                  <a:pt x="2730008" y="0"/>
                </a:lnTo>
                <a:lnTo>
                  <a:pt x="2730008" y="2671995"/>
                </a:lnTo>
                <a:lnTo>
                  <a:pt x="0" y="267199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7252608" y="139784"/>
            <a:ext cx="1274126" cy="1973997"/>
          </a:xfrm>
          <a:custGeom>
            <a:avLst/>
            <a:gdLst/>
            <a:ahLst/>
            <a:cxnLst/>
            <a:rect r="r" b="b" t="t" l="l"/>
            <a:pathLst>
              <a:path h="1973997" w="1274126">
                <a:moveTo>
                  <a:pt x="0" y="0"/>
                </a:moveTo>
                <a:lnTo>
                  <a:pt x="1274125" y="0"/>
                </a:lnTo>
                <a:lnTo>
                  <a:pt x="1274125" y="1973997"/>
                </a:lnTo>
                <a:lnTo>
                  <a:pt x="0" y="197399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true" flipV="false" rot="0">
            <a:off x="7889670" y="7362067"/>
            <a:ext cx="2287540" cy="2747046"/>
          </a:xfrm>
          <a:custGeom>
            <a:avLst/>
            <a:gdLst/>
            <a:ahLst/>
            <a:cxnLst/>
            <a:rect r="r" b="b" t="t" l="l"/>
            <a:pathLst>
              <a:path h="2747046" w="2287540">
                <a:moveTo>
                  <a:pt x="2287540" y="0"/>
                </a:moveTo>
                <a:lnTo>
                  <a:pt x="0" y="0"/>
                </a:lnTo>
                <a:lnTo>
                  <a:pt x="0" y="2747045"/>
                </a:lnTo>
                <a:lnTo>
                  <a:pt x="2287540" y="2747045"/>
                </a:lnTo>
                <a:lnTo>
                  <a:pt x="228754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p:cNvSpPr/>
          <p:nvPr/>
        </p:nvSpPr>
        <p:spPr>
          <a:xfrm flipH="false" flipV="false" rot="0">
            <a:off x="15440079" y="244905"/>
            <a:ext cx="2315192" cy="1763756"/>
          </a:xfrm>
          <a:custGeom>
            <a:avLst/>
            <a:gdLst/>
            <a:ahLst/>
            <a:cxnLst/>
            <a:rect r="r" b="b" t="t" l="l"/>
            <a:pathLst>
              <a:path h="1763756" w="2315192">
                <a:moveTo>
                  <a:pt x="0" y="0"/>
                </a:moveTo>
                <a:lnTo>
                  <a:pt x="2315192" y="0"/>
                </a:lnTo>
                <a:lnTo>
                  <a:pt x="2315192" y="1763755"/>
                </a:lnTo>
                <a:lnTo>
                  <a:pt x="0" y="1763755"/>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9" id="9"/>
          <p:cNvSpPr/>
          <p:nvPr/>
        </p:nvSpPr>
        <p:spPr>
          <a:xfrm flipH="false" flipV="false" rot="0">
            <a:off x="403343" y="402524"/>
            <a:ext cx="6849265" cy="9481951"/>
          </a:xfrm>
          <a:custGeom>
            <a:avLst/>
            <a:gdLst/>
            <a:ahLst/>
            <a:cxnLst/>
            <a:rect r="r" b="b" t="t" l="l"/>
            <a:pathLst>
              <a:path h="9481951" w="6849265">
                <a:moveTo>
                  <a:pt x="0" y="0"/>
                </a:moveTo>
                <a:lnTo>
                  <a:pt x="6849265" y="0"/>
                </a:lnTo>
                <a:lnTo>
                  <a:pt x="6849265" y="9481952"/>
                </a:lnTo>
                <a:lnTo>
                  <a:pt x="0" y="9481952"/>
                </a:lnTo>
                <a:lnTo>
                  <a:pt x="0" y="0"/>
                </a:lnTo>
                <a:close/>
              </a:path>
            </a:pathLst>
          </a:custGeom>
          <a:blipFill>
            <a:blip r:embed="rId10"/>
            <a:stretch>
              <a:fillRect l="0" t="0" r="0" b="0"/>
            </a:stretch>
          </a:blipFill>
        </p:spPr>
      </p:sp>
      <p:sp>
        <p:nvSpPr>
          <p:cNvPr name="Freeform 10" id="10"/>
          <p:cNvSpPr/>
          <p:nvPr/>
        </p:nvSpPr>
        <p:spPr>
          <a:xfrm flipH="false" flipV="false" rot="0">
            <a:off x="13290018" y="4954888"/>
            <a:ext cx="4176455" cy="4814358"/>
          </a:xfrm>
          <a:custGeom>
            <a:avLst/>
            <a:gdLst/>
            <a:ahLst/>
            <a:cxnLst/>
            <a:rect r="r" b="b" t="t" l="l"/>
            <a:pathLst>
              <a:path h="4814358" w="4176455">
                <a:moveTo>
                  <a:pt x="0" y="0"/>
                </a:moveTo>
                <a:lnTo>
                  <a:pt x="4176456" y="0"/>
                </a:lnTo>
                <a:lnTo>
                  <a:pt x="4176456" y="4814358"/>
                </a:lnTo>
                <a:lnTo>
                  <a:pt x="0" y="4814358"/>
                </a:lnTo>
                <a:lnTo>
                  <a:pt x="0" y="0"/>
                </a:lnTo>
                <a:close/>
              </a:path>
            </a:pathLst>
          </a:custGeom>
          <a:blipFill>
            <a:blip r:embed="rId11"/>
            <a:stretch>
              <a:fillRect l="0" t="0" r="0" b="0"/>
            </a:stretch>
          </a:blipFill>
        </p:spPr>
      </p:sp>
      <p:sp>
        <p:nvSpPr>
          <p:cNvPr name="TextBox 11" id="11"/>
          <p:cNvSpPr txBox="true"/>
          <p:nvPr/>
        </p:nvSpPr>
        <p:spPr>
          <a:xfrm rot="0">
            <a:off x="7561378" y="2349816"/>
            <a:ext cx="10153564" cy="2887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Toilet-Bound Hanako-Kun</a:t>
            </a:r>
          </a:p>
          <a:p>
            <a:pPr algn="l">
              <a:lnSpc>
                <a:spcPts val="7560"/>
              </a:lnSpc>
            </a:pPr>
          </a:p>
        </p:txBody>
      </p:sp>
      <p:sp>
        <p:nvSpPr>
          <p:cNvPr name="TextBox 12" id="12"/>
          <p:cNvSpPr txBox="true"/>
          <p:nvPr/>
        </p:nvSpPr>
        <p:spPr>
          <a:xfrm rot="0">
            <a:off x="7528833" y="4235769"/>
            <a:ext cx="7076685" cy="1956435"/>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Semi-Bold"/>
                <a:ea typeface="Quicksand Semi-Bold"/>
                <a:cs typeface="Quicksand Semi-Bold"/>
                <a:sym typeface="Quicksand Semi-Bold"/>
              </a:rPr>
              <a:t>G</a:t>
            </a:r>
            <a:r>
              <a:rPr lang="en-US" b="true" sz="2299" spc="137" u="none">
                <a:solidFill>
                  <a:srgbClr val="000000"/>
                </a:solidFill>
                <a:latin typeface="Quicksand Semi-Bold"/>
                <a:ea typeface="Quicksand Semi-Bold"/>
                <a:cs typeface="Quicksand Semi-Bold"/>
                <a:sym typeface="Quicksand Semi-Bold"/>
              </a:rPr>
              <a:t>enre</a:t>
            </a:r>
            <a:r>
              <a:rPr lang="en-US" b="true" sz="2299" spc="137" u="none">
                <a:solidFill>
                  <a:srgbClr val="000000"/>
                </a:solidFill>
                <a:latin typeface="Quicksand Bold"/>
                <a:ea typeface="Quicksand Bold"/>
                <a:cs typeface="Quicksand Bold"/>
                <a:sym typeface="Quicksand Bold"/>
              </a:rPr>
              <a:t> </a:t>
            </a:r>
            <a:r>
              <a:rPr lang="en-US" b="true" sz="2299" spc="137">
                <a:solidFill>
                  <a:srgbClr val="000000"/>
                </a:solidFill>
                <a:latin typeface="Quicksand Bold"/>
                <a:ea typeface="Quicksand Bold"/>
                <a:cs typeface="Quicksand Bold"/>
                <a:sym typeface="Quicksand Bold"/>
              </a:rPr>
              <a:t>: Shonen</a:t>
            </a:r>
          </a:p>
          <a:p>
            <a:pPr algn="l" marL="0" indent="0" lvl="0">
              <a:lnSpc>
                <a:spcPts val="3104"/>
              </a:lnSpc>
              <a:spcBef>
                <a:spcPct val="0"/>
              </a:spcBef>
            </a:pPr>
          </a:p>
          <a:p>
            <a:pPr algn="l" marL="0" indent="0" lvl="0">
              <a:lnSpc>
                <a:spcPts val="3104"/>
              </a:lnSpc>
              <a:spcBef>
                <a:spcPct val="0"/>
              </a:spcBef>
            </a:pPr>
            <a:r>
              <a:rPr lang="en-US" b="true" sz="2299" spc="137" u="none">
                <a:solidFill>
                  <a:srgbClr val="000000"/>
                </a:solidFill>
                <a:latin typeface="Quicksand Semi-Bold"/>
                <a:ea typeface="Quicksand Semi-Bold"/>
                <a:cs typeface="Quicksand Semi-Bold"/>
                <a:sym typeface="Quicksand Semi-Bold"/>
              </a:rPr>
              <a:t>Série en cours (25 tomes en France)</a:t>
            </a:r>
          </a:p>
          <a:p>
            <a:pPr algn="l" marL="0" indent="0" lvl="0">
              <a:lnSpc>
                <a:spcPts val="3104"/>
              </a:lnSpc>
              <a:spcBef>
                <a:spcPct val="0"/>
              </a:spcBef>
            </a:pPr>
          </a:p>
          <a:p>
            <a:pPr algn="l" marL="0" indent="0" lvl="0">
              <a:lnSpc>
                <a:spcPts val="3104"/>
              </a:lnSpc>
              <a:spcBef>
                <a:spcPct val="0"/>
              </a:spcBef>
            </a:pPr>
          </a:p>
        </p:txBody>
      </p:sp>
      <p:sp>
        <p:nvSpPr>
          <p:cNvPr name="TextBox 13" id="13"/>
          <p:cNvSpPr txBox="true"/>
          <p:nvPr/>
        </p:nvSpPr>
        <p:spPr>
          <a:xfrm rot="0">
            <a:off x="7528833" y="5599977"/>
            <a:ext cx="7076685" cy="784860"/>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Bold"/>
                <a:ea typeface="Quicksand Bold"/>
                <a:cs typeface="Quicksand Bold"/>
                <a:sym typeface="Quicksand Bold"/>
              </a:rPr>
              <a:t>Mots clés : Horreur légère, comédie, mystère</a:t>
            </a:r>
          </a:p>
        </p:txBody>
      </p:sp>
    </p:spTree>
  </p:cSld>
  <p:clrMapOvr>
    <a:masterClrMapping/>
  </p:clrMapOvr>
</p:sld>
</file>

<file path=ppt/slides/slide51.xml><?xml version="1.0" encoding="utf-8"?>
<p:sld xmlns:p="http://schemas.openxmlformats.org/presentationml/2006/main" xmlns:a="http://schemas.openxmlformats.org/drawingml/2006/main" xmlns:r="http://schemas.openxmlformats.org/officeDocument/2006/relationships">
  <p:cSld>
    <p:bg>
      <p:bgPr>
        <a:solidFill>
          <a:srgbClr val="EDECED"/>
        </a:solidFill>
      </p:bgPr>
    </p:bg>
    <p:spTree>
      <p:nvGrpSpPr>
        <p:cNvPr id="1" name=""/>
        <p:cNvGrpSpPr/>
        <p:nvPr/>
      </p:nvGrpSpPr>
      <p:grpSpPr>
        <a:xfrm>
          <a:off x="0" y="0"/>
          <a:ext cx="0" cy="0"/>
          <a:chOff x="0" y="0"/>
          <a:chExt cx="0" cy="0"/>
        </a:xfrm>
      </p:grpSpPr>
      <p:sp>
        <p:nvSpPr>
          <p:cNvPr name="Freeform 2" id="2"/>
          <p:cNvSpPr/>
          <p:nvPr/>
        </p:nvSpPr>
        <p:spPr>
          <a:xfrm flipH="true" flipV="false" rot="0">
            <a:off x="16148588" y="88103"/>
            <a:ext cx="2221424" cy="2575564"/>
          </a:xfrm>
          <a:custGeom>
            <a:avLst/>
            <a:gdLst/>
            <a:ahLst/>
            <a:cxnLst/>
            <a:rect r="r" b="b" t="t" l="l"/>
            <a:pathLst>
              <a:path h="2575564" w="2221424">
                <a:moveTo>
                  <a:pt x="2221424" y="0"/>
                </a:moveTo>
                <a:lnTo>
                  <a:pt x="0" y="0"/>
                </a:lnTo>
                <a:lnTo>
                  <a:pt x="0" y="2575564"/>
                </a:lnTo>
                <a:lnTo>
                  <a:pt x="2221424" y="2575564"/>
                </a:lnTo>
                <a:lnTo>
                  <a:pt x="2221424"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550486" y="-486809"/>
            <a:ext cx="3158372" cy="3150476"/>
          </a:xfrm>
          <a:custGeom>
            <a:avLst/>
            <a:gdLst/>
            <a:ahLst/>
            <a:cxnLst/>
            <a:rect r="r" b="b" t="t" l="l"/>
            <a:pathLst>
              <a:path h="3150476" w="3158372">
                <a:moveTo>
                  <a:pt x="0" y="0"/>
                </a:moveTo>
                <a:lnTo>
                  <a:pt x="3158372" y="0"/>
                </a:lnTo>
                <a:lnTo>
                  <a:pt x="3158372" y="3150476"/>
                </a:lnTo>
                <a:lnTo>
                  <a:pt x="0" y="3150476"/>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4662344" y="88103"/>
            <a:ext cx="2748349" cy="3826816"/>
          </a:xfrm>
          <a:custGeom>
            <a:avLst/>
            <a:gdLst/>
            <a:ahLst/>
            <a:cxnLst/>
            <a:rect r="r" b="b" t="t" l="l"/>
            <a:pathLst>
              <a:path h="3826816" w="2748349">
                <a:moveTo>
                  <a:pt x="0" y="0"/>
                </a:moveTo>
                <a:lnTo>
                  <a:pt x="2748350" y="0"/>
                </a:lnTo>
                <a:lnTo>
                  <a:pt x="2748350" y="3826816"/>
                </a:lnTo>
                <a:lnTo>
                  <a:pt x="0" y="3826816"/>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12755172" y="5857401"/>
            <a:ext cx="5254837" cy="3697495"/>
          </a:xfrm>
          <a:custGeom>
            <a:avLst/>
            <a:gdLst/>
            <a:ahLst/>
            <a:cxnLst/>
            <a:rect r="r" b="b" t="t" l="l"/>
            <a:pathLst>
              <a:path h="3697495" w="5254837">
                <a:moveTo>
                  <a:pt x="0" y="0"/>
                </a:moveTo>
                <a:lnTo>
                  <a:pt x="5254837" y="0"/>
                </a:lnTo>
                <a:lnTo>
                  <a:pt x="5254837" y="3697495"/>
                </a:lnTo>
                <a:lnTo>
                  <a:pt x="0" y="3697495"/>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0">
            <a:off x="4805010" y="3493175"/>
            <a:ext cx="4457817" cy="6356958"/>
          </a:xfrm>
          <a:custGeom>
            <a:avLst/>
            <a:gdLst/>
            <a:ahLst/>
            <a:cxnLst/>
            <a:rect r="r" b="b" t="t" l="l"/>
            <a:pathLst>
              <a:path h="6356958" w="4457817">
                <a:moveTo>
                  <a:pt x="0" y="0"/>
                </a:moveTo>
                <a:lnTo>
                  <a:pt x="4457817" y="0"/>
                </a:lnTo>
                <a:lnTo>
                  <a:pt x="4457817" y="6356958"/>
                </a:lnTo>
                <a:lnTo>
                  <a:pt x="0" y="6356958"/>
                </a:lnTo>
                <a:lnTo>
                  <a:pt x="0" y="0"/>
                </a:lnTo>
                <a:close/>
              </a:path>
            </a:pathLst>
          </a:custGeom>
          <a:blipFill>
            <a:blip r:embed="rId10"/>
            <a:stretch>
              <a:fillRect l="0" t="0" r="0" b="0"/>
            </a:stretch>
          </a:blipFill>
        </p:spPr>
      </p:sp>
      <p:sp>
        <p:nvSpPr>
          <p:cNvPr name="Freeform 7" id="7"/>
          <p:cNvSpPr/>
          <p:nvPr/>
        </p:nvSpPr>
        <p:spPr>
          <a:xfrm flipH="false" flipV="false" rot="0">
            <a:off x="228000" y="1088429"/>
            <a:ext cx="4577010" cy="6356958"/>
          </a:xfrm>
          <a:custGeom>
            <a:avLst/>
            <a:gdLst/>
            <a:ahLst/>
            <a:cxnLst/>
            <a:rect r="r" b="b" t="t" l="l"/>
            <a:pathLst>
              <a:path h="6356958" w="4577010">
                <a:moveTo>
                  <a:pt x="0" y="0"/>
                </a:moveTo>
                <a:lnTo>
                  <a:pt x="4577010" y="0"/>
                </a:lnTo>
                <a:lnTo>
                  <a:pt x="4577010" y="6356958"/>
                </a:lnTo>
                <a:lnTo>
                  <a:pt x="0" y="6356958"/>
                </a:lnTo>
                <a:lnTo>
                  <a:pt x="0" y="0"/>
                </a:lnTo>
                <a:close/>
              </a:path>
            </a:pathLst>
          </a:custGeom>
          <a:blipFill>
            <a:blip r:embed="rId11"/>
            <a:stretch>
              <a:fillRect l="0" t="0" r="0" b="0"/>
            </a:stretch>
          </a:blipFill>
        </p:spPr>
      </p:sp>
      <p:sp>
        <p:nvSpPr>
          <p:cNvPr name="TextBox 8" id="8"/>
          <p:cNvSpPr txBox="true"/>
          <p:nvPr/>
        </p:nvSpPr>
        <p:spPr>
          <a:xfrm rot="0">
            <a:off x="9538316" y="1695832"/>
            <a:ext cx="7708654" cy="982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Synopsis</a:t>
            </a:r>
          </a:p>
        </p:txBody>
      </p:sp>
      <p:sp>
        <p:nvSpPr>
          <p:cNvPr name="TextBox 9" id="9"/>
          <p:cNvSpPr txBox="true"/>
          <p:nvPr/>
        </p:nvSpPr>
        <p:spPr>
          <a:xfrm rot="0">
            <a:off x="9538316" y="2794541"/>
            <a:ext cx="7076685" cy="3415665"/>
          </a:xfrm>
          <a:prstGeom prst="rect">
            <a:avLst/>
          </a:prstGeom>
        </p:spPr>
        <p:txBody>
          <a:bodyPr anchor="t" rtlCol="false" tIns="0" lIns="0" bIns="0" rIns="0">
            <a:spAutoFit/>
          </a:bodyPr>
          <a:lstStyle/>
          <a:p>
            <a:pPr algn="l" marL="0" indent="0" lvl="0">
              <a:lnSpc>
                <a:spcPts val="2295"/>
              </a:lnSpc>
              <a:spcBef>
                <a:spcPct val="0"/>
              </a:spcBef>
            </a:pPr>
            <a:r>
              <a:rPr lang="en-US" b="true" sz="1700" spc="102">
                <a:solidFill>
                  <a:srgbClr val="000000"/>
                </a:solidFill>
                <a:latin typeface="Quicksand Semi-Bold"/>
                <a:ea typeface="Quicksand Semi-Bold"/>
                <a:cs typeface="Quicksand Semi-Bold"/>
                <a:sym typeface="Quicksand Semi-Bold"/>
              </a:rPr>
              <a:t>Une rumeur court sur l’existence de sept mystères qui hantent les murs de l’école Kamome. Parmi ces</a:t>
            </a:r>
            <a:r>
              <a:rPr lang="en-US" b="true" sz="1700" spc="102" u="none">
                <a:solidFill>
                  <a:srgbClr val="000000"/>
                </a:solidFill>
                <a:latin typeface="Quicksand Semi-Bold"/>
                <a:ea typeface="Quicksand Semi-Bold"/>
                <a:cs typeface="Quicksand Semi-Bold"/>
                <a:sym typeface="Quicksand Semi-Bold"/>
              </a:rPr>
              <a:t> faits inexpliqués, on raconte qu’un esprit du nom de Hanako se trouverait au troisième étage du plus ancien bâtiment et qu’il exaucerait le vœu de quiconque viendrait le trouver.</a:t>
            </a:r>
          </a:p>
          <a:p>
            <a:pPr algn="l" marL="0" indent="0" lvl="0">
              <a:lnSpc>
                <a:spcPts val="2295"/>
              </a:lnSpc>
              <a:spcBef>
                <a:spcPct val="0"/>
              </a:spcBef>
            </a:pPr>
          </a:p>
          <a:p>
            <a:pPr algn="l" marL="0" indent="0" lvl="0">
              <a:lnSpc>
                <a:spcPts val="2295"/>
              </a:lnSpc>
              <a:spcBef>
                <a:spcPct val="0"/>
              </a:spcBef>
            </a:pPr>
            <a:r>
              <a:rPr lang="en-US" b="true" sz="1700" spc="102" u="none">
                <a:solidFill>
                  <a:srgbClr val="000000"/>
                </a:solidFill>
                <a:latin typeface="Quicksand Semi-Bold"/>
                <a:ea typeface="Quicksand Semi-Bold"/>
                <a:cs typeface="Quicksand Semi-Bold"/>
                <a:sym typeface="Quicksand Semi-Bold"/>
              </a:rPr>
              <a:t>En classe de seconde dans cet établissement, Nene Yashiro a le béguin pour un garçon. Pourtant, malgré tous ses efforts, cet amour reste à sens unique. La jeune fille ne voit plus qu’une seule solution : s’en remettre à la légende de Hanako, sans se douter qu’accéder au bonheur requiert toujours une contrepartie.</a:t>
            </a:r>
          </a:p>
        </p:txBody>
      </p:sp>
      <p:sp>
        <p:nvSpPr>
          <p:cNvPr name="Freeform 10" id="10"/>
          <p:cNvSpPr/>
          <p:nvPr/>
        </p:nvSpPr>
        <p:spPr>
          <a:xfrm flipH="false" flipV="false" rot="0">
            <a:off x="9538316" y="6500930"/>
            <a:ext cx="3111461" cy="3786070"/>
          </a:xfrm>
          <a:custGeom>
            <a:avLst/>
            <a:gdLst/>
            <a:ahLst/>
            <a:cxnLst/>
            <a:rect r="r" b="b" t="t" l="l"/>
            <a:pathLst>
              <a:path h="3786070" w="3111461">
                <a:moveTo>
                  <a:pt x="0" y="0"/>
                </a:moveTo>
                <a:lnTo>
                  <a:pt x="3111461" y="0"/>
                </a:lnTo>
                <a:lnTo>
                  <a:pt x="3111461" y="3786070"/>
                </a:lnTo>
                <a:lnTo>
                  <a:pt x="0" y="3786070"/>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Tree>
  </p:cSld>
  <p:clrMapOvr>
    <a:masterClrMapping/>
  </p:clrMapOvr>
</p:sld>
</file>

<file path=ppt/slides/slide52.xml><?xml version="1.0" encoding="utf-8"?>
<p:sld xmlns:p="http://schemas.openxmlformats.org/presentationml/2006/main" xmlns:a="http://schemas.openxmlformats.org/drawingml/2006/main" xmlns:r="http://schemas.openxmlformats.org/officeDocument/2006/relationships">
  <p:cSld>
    <p:bg>
      <p:bgPr>
        <a:solidFill>
          <a:srgbClr val="F6A64A"/>
        </a:solidFill>
      </p:bgPr>
    </p:bg>
    <p:spTree>
      <p:nvGrpSpPr>
        <p:cNvPr id="1" name=""/>
        <p:cNvGrpSpPr/>
        <p:nvPr/>
      </p:nvGrpSpPr>
      <p:grpSpPr>
        <a:xfrm>
          <a:off x="0" y="0"/>
          <a:ext cx="0" cy="0"/>
          <a:chOff x="0" y="0"/>
          <a:chExt cx="0" cy="0"/>
        </a:xfrm>
      </p:grpSpPr>
      <p:grpSp>
        <p:nvGrpSpPr>
          <p:cNvPr name="Group 2" id="2"/>
          <p:cNvGrpSpPr/>
          <p:nvPr/>
        </p:nvGrpSpPr>
        <p:grpSpPr>
          <a:xfrm rot="0">
            <a:off x="821526" y="821621"/>
            <a:ext cx="16644948" cy="8643757"/>
            <a:chOff x="0" y="0"/>
            <a:chExt cx="6236922" cy="3238847"/>
          </a:xfrm>
        </p:grpSpPr>
        <p:sp>
          <p:nvSpPr>
            <p:cNvPr name="Freeform 3" id="3"/>
            <p:cNvSpPr/>
            <p:nvPr/>
          </p:nvSpPr>
          <p:spPr>
            <a:xfrm flipH="false" flipV="false" rot="0">
              <a:off x="0" y="0"/>
              <a:ext cx="6236922" cy="3238847"/>
            </a:xfrm>
            <a:custGeom>
              <a:avLst/>
              <a:gdLst/>
              <a:ahLst/>
              <a:cxnLst/>
              <a:rect r="r" b="b" t="t" l="l"/>
              <a:pathLst>
                <a:path h="3238847" w="6236922">
                  <a:moveTo>
                    <a:pt x="1395" y="0"/>
                  </a:moveTo>
                  <a:lnTo>
                    <a:pt x="6235527" y="0"/>
                  </a:lnTo>
                  <a:cubicBezTo>
                    <a:pt x="6236298" y="0"/>
                    <a:pt x="6236922" y="625"/>
                    <a:pt x="6236922" y="1395"/>
                  </a:cubicBezTo>
                  <a:lnTo>
                    <a:pt x="6236922" y="3237452"/>
                  </a:lnTo>
                  <a:cubicBezTo>
                    <a:pt x="6236922" y="3238222"/>
                    <a:pt x="6236298" y="3238847"/>
                    <a:pt x="6235527" y="3238847"/>
                  </a:cubicBezTo>
                  <a:lnTo>
                    <a:pt x="1395" y="3238847"/>
                  </a:lnTo>
                  <a:cubicBezTo>
                    <a:pt x="625" y="3238847"/>
                    <a:pt x="0" y="3238222"/>
                    <a:pt x="0" y="3237452"/>
                  </a:cubicBezTo>
                  <a:lnTo>
                    <a:pt x="0" y="1395"/>
                  </a:lnTo>
                  <a:cubicBezTo>
                    <a:pt x="0" y="625"/>
                    <a:pt x="625" y="0"/>
                    <a:pt x="1395" y="0"/>
                  </a:cubicBezTo>
                  <a:close/>
                </a:path>
              </a:pathLst>
            </a:custGeom>
            <a:solidFill>
              <a:srgbClr val="FFFFFF"/>
            </a:solidFill>
          </p:spPr>
        </p:sp>
        <p:sp>
          <p:nvSpPr>
            <p:cNvPr name="TextBox 4" id="4"/>
            <p:cNvSpPr txBox="true"/>
            <p:nvPr/>
          </p:nvSpPr>
          <p:spPr>
            <a:xfrm>
              <a:off x="0" y="-9525"/>
              <a:ext cx="6236922" cy="3248372"/>
            </a:xfrm>
            <a:prstGeom prst="rect">
              <a:avLst/>
            </a:prstGeom>
          </p:spPr>
          <p:txBody>
            <a:bodyPr anchor="ctr" rtlCol="false" tIns="19016" lIns="19016" bIns="19016" rIns="19016"/>
            <a:lstStyle/>
            <a:p>
              <a:pPr algn="ctr">
                <a:lnSpc>
                  <a:spcPts val="733"/>
                </a:lnSpc>
                <a:spcBef>
                  <a:spcPct val="0"/>
                </a:spcBef>
              </a:pPr>
            </a:p>
          </p:txBody>
        </p:sp>
      </p:grpSp>
      <p:sp>
        <p:nvSpPr>
          <p:cNvPr name="Freeform 5" id="5"/>
          <p:cNvSpPr/>
          <p:nvPr/>
        </p:nvSpPr>
        <p:spPr>
          <a:xfrm flipH="false" flipV="false" rot="0">
            <a:off x="15749360" y="8678629"/>
            <a:ext cx="3019880" cy="2261135"/>
          </a:xfrm>
          <a:custGeom>
            <a:avLst/>
            <a:gdLst/>
            <a:ahLst/>
            <a:cxnLst/>
            <a:rect r="r" b="b" t="t" l="l"/>
            <a:pathLst>
              <a:path h="2261135" w="3019880">
                <a:moveTo>
                  <a:pt x="0" y="0"/>
                </a:moveTo>
                <a:lnTo>
                  <a:pt x="3019880" y="0"/>
                </a:lnTo>
                <a:lnTo>
                  <a:pt x="3019880" y="2261135"/>
                </a:lnTo>
                <a:lnTo>
                  <a:pt x="0" y="226113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36349" y="531053"/>
            <a:ext cx="1984703" cy="1807884"/>
          </a:xfrm>
          <a:custGeom>
            <a:avLst/>
            <a:gdLst/>
            <a:ahLst/>
            <a:cxnLst/>
            <a:rect r="r" b="b" t="t" l="l"/>
            <a:pathLst>
              <a:path h="1807884" w="1984703">
                <a:moveTo>
                  <a:pt x="0" y="0"/>
                </a:moveTo>
                <a:lnTo>
                  <a:pt x="1984702" y="0"/>
                </a:lnTo>
                <a:lnTo>
                  <a:pt x="1984702" y="1807884"/>
                </a:lnTo>
                <a:lnTo>
                  <a:pt x="0" y="180788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7272497" y="-1889488"/>
            <a:ext cx="3211541" cy="3285464"/>
          </a:xfrm>
          <a:custGeom>
            <a:avLst/>
            <a:gdLst/>
            <a:ahLst/>
            <a:cxnLst/>
            <a:rect r="r" b="b" t="t" l="l"/>
            <a:pathLst>
              <a:path h="3285464" w="3211541">
                <a:moveTo>
                  <a:pt x="0" y="0"/>
                </a:moveTo>
                <a:lnTo>
                  <a:pt x="3211541" y="0"/>
                </a:lnTo>
                <a:lnTo>
                  <a:pt x="3211541" y="3285463"/>
                </a:lnTo>
                <a:lnTo>
                  <a:pt x="0" y="3285463"/>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p:cNvSpPr/>
          <p:nvPr/>
        </p:nvSpPr>
        <p:spPr>
          <a:xfrm flipH="false" flipV="false" rot="0">
            <a:off x="11080449" y="531053"/>
            <a:ext cx="6539661" cy="9278144"/>
          </a:xfrm>
          <a:custGeom>
            <a:avLst/>
            <a:gdLst/>
            <a:ahLst/>
            <a:cxnLst/>
            <a:rect r="r" b="b" t="t" l="l"/>
            <a:pathLst>
              <a:path h="9278144" w="6539661">
                <a:moveTo>
                  <a:pt x="0" y="0"/>
                </a:moveTo>
                <a:lnTo>
                  <a:pt x="6539661" y="0"/>
                </a:lnTo>
                <a:lnTo>
                  <a:pt x="6539661" y="9278144"/>
                </a:lnTo>
                <a:lnTo>
                  <a:pt x="0" y="9278144"/>
                </a:lnTo>
                <a:lnTo>
                  <a:pt x="0" y="0"/>
                </a:lnTo>
                <a:close/>
              </a:path>
            </a:pathLst>
          </a:custGeom>
          <a:blipFill>
            <a:blip r:embed="rId8"/>
            <a:stretch>
              <a:fillRect l="0" t="0" r="0" b="0"/>
            </a:stretch>
          </a:blipFill>
        </p:spPr>
      </p:sp>
      <p:sp>
        <p:nvSpPr>
          <p:cNvPr name="Freeform 9" id="9"/>
          <p:cNvSpPr/>
          <p:nvPr/>
        </p:nvSpPr>
        <p:spPr>
          <a:xfrm flipH="false" flipV="false" rot="0">
            <a:off x="189212" y="7739795"/>
            <a:ext cx="1678977" cy="2668894"/>
          </a:xfrm>
          <a:custGeom>
            <a:avLst/>
            <a:gdLst/>
            <a:ahLst/>
            <a:cxnLst/>
            <a:rect r="r" b="b" t="t" l="l"/>
            <a:pathLst>
              <a:path h="2668894" w="1678977">
                <a:moveTo>
                  <a:pt x="0" y="0"/>
                </a:moveTo>
                <a:lnTo>
                  <a:pt x="1678976" y="0"/>
                </a:lnTo>
                <a:lnTo>
                  <a:pt x="1678976" y="2668894"/>
                </a:lnTo>
                <a:lnTo>
                  <a:pt x="0" y="2668894"/>
                </a:lnTo>
                <a:lnTo>
                  <a:pt x="0" y="0"/>
                </a:lnTo>
                <a:close/>
              </a:path>
            </a:pathLst>
          </a:custGeom>
          <a:blipFill>
            <a:blip r:embed="rId9"/>
            <a:stretch>
              <a:fillRect l="0" t="0" r="0" b="0"/>
            </a:stretch>
          </a:blipFill>
        </p:spPr>
      </p:sp>
      <p:sp>
        <p:nvSpPr>
          <p:cNvPr name="Freeform 10" id="10"/>
          <p:cNvSpPr/>
          <p:nvPr/>
        </p:nvSpPr>
        <p:spPr>
          <a:xfrm flipH="false" flipV="false" rot="0">
            <a:off x="4882228" y="7938608"/>
            <a:ext cx="1579101" cy="3193034"/>
          </a:xfrm>
          <a:custGeom>
            <a:avLst/>
            <a:gdLst/>
            <a:ahLst/>
            <a:cxnLst/>
            <a:rect r="r" b="b" t="t" l="l"/>
            <a:pathLst>
              <a:path h="3193034" w="1579101">
                <a:moveTo>
                  <a:pt x="0" y="0"/>
                </a:moveTo>
                <a:lnTo>
                  <a:pt x="1579100" y="0"/>
                </a:lnTo>
                <a:lnTo>
                  <a:pt x="1579100" y="3193034"/>
                </a:lnTo>
                <a:lnTo>
                  <a:pt x="0" y="3193034"/>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1" id="11"/>
          <p:cNvSpPr/>
          <p:nvPr/>
        </p:nvSpPr>
        <p:spPr>
          <a:xfrm flipH="true" flipV="false" rot="0">
            <a:off x="9832321" y="7486655"/>
            <a:ext cx="1303433" cy="2800345"/>
          </a:xfrm>
          <a:custGeom>
            <a:avLst/>
            <a:gdLst/>
            <a:ahLst/>
            <a:cxnLst/>
            <a:rect r="r" b="b" t="t" l="l"/>
            <a:pathLst>
              <a:path h="2800345" w="1303433">
                <a:moveTo>
                  <a:pt x="1303433" y="0"/>
                </a:moveTo>
                <a:lnTo>
                  <a:pt x="0" y="0"/>
                </a:lnTo>
                <a:lnTo>
                  <a:pt x="0" y="2800345"/>
                </a:lnTo>
                <a:lnTo>
                  <a:pt x="1303433" y="2800345"/>
                </a:lnTo>
                <a:lnTo>
                  <a:pt x="1303433"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12" id="12"/>
          <p:cNvSpPr/>
          <p:nvPr/>
        </p:nvSpPr>
        <p:spPr>
          <a:xfrm flipH="false" flipV="false" rot="0">
            <a:off x="3318612" y="7986233"/>
            <a:ext cx="1375781" cy="2470081"/>
          </a:xfrm>
          <a:custGeom>
            <a:avLst/>
            <a:gdLst/>
            <a:ahLst/>
            <a:cxnLst/>
            <a:rect r="r" b="b" t="t" l="l"/>
            <a:pathLst>
              <a:path h="2470081" w="1375781">
                <a:moveTo>
                  <a:pt x="0" y="0"/>
                </a:moveTo>
                <a:lnTo>
                  <a:pt x="1375782" y="0"/>
                </a:lnTo>
                <a:lnTo>
                  <a:pt x="1375782" y="2470081"/>
                </a:lnTo>
                <a:lnTo>
                  <a:pt x="0" y="2470081"/>
                </a:lnTo>
                <a:lnTo>
                  <a:pt x="0" y="0"/>
                </a:lnTo>
                <a:close/>
              </a:path>
            </a:pathLst>
          </a:custGeom>
          <a:blipFill>
            <a:blip r:embed="rId14"/>
            <a:stretch>
              <a:fillRect l="0" t="0" r="0" b="0"/>
            </a:stretch>
          </a:blipFill>
        </p:spPr>
      </p:sp>
      <p:sp>
        <p:nvSpPr>
          <p:cNvPr name="Freeform 13" id="13"/>
          <p:cNvSpPr/>
          <p:nvPr/>
        </p:nvSpPr>
        <p:spPr>
          <a:xfrm flipH="false" flipV="false" rot="0">
            <a:off x="2021051" y="8254150"/>
            <a:ext cx="1145161" cy="2422456"/>
          </a:xfrm>
          <a:custGeom>
            <a:avLst/>
            <a:gdLst/>
            <a:ahLst/>
            <a:cxnLst/>
            <a:rect r="r" b="b" t="t" l="l"/>
            <a:pathLst>
              <a:path h="2422456" w="1145161">
                <a:moveTo>
                  <a:pt x="0" y="0"/>
                </a:moveTo>
                <a:lnTo>
                  <a:pt x="1145161" y="0"/>
                </a:lnTo>
                <a:lnTo>
                  <a:pt x="1145161" y="2422457"/>
                </a:lnTo>
                <a:lnTo>
                  <a:pt x="0" y="2422457"/>
                </a:lnTo>
                <a:lnTo>
                  <a:pt x="0" y="0"/>
                </a:lnTo>
                <a:close/>
              </a:path>
            </a:pathLst>
          </a:custGeom>
          <a:blipFill>
            <a:blip r:embed="rId15">
              <a:extLst>
                <a:ext uri="{96DAC541-7B7A-43D3-8B79-37D633B846F1}">
                  <asvg:svgBlip xmlns:asvg="http://schemas.microsoft.com/office/drawing/2016/SVG/main" r:embed="rId16"/>
                </a:ext>
              </a:extLst>
            </a:blip>
            <a:stretch>
              <a:fillRect l="0" t="0" r="0" b="0"/>
            </a:stretch>
          </a:blipFill>
        </p:spPr>
      </p:sp>
      <p:sp>
        <p:nvSpPr>
          <p:cNvPr name="Freeform 14" id="14"/>
          <p:cNvSpPr/>
          <p:nvPr/>
        </p:nvSpPr>
        <p:spPr>
          <a:xfrm flipH="false" flipV="false" rot="0">
            <a:off x="8208670" y="7938608"/>
            <a:ext cx="1623651" cy="2358912"/>
          </a:xfrm>
          <a:custGeom>
            <a:avLst/>
            <a:gdLst/>
            <a:ahLst/>
            <a:cxnLst/>
            <a:rect r="r" b="b" t="t" l="l"/>
            <a:pathLst>
              <a:path h="2358912" w="1623651">
                <a:moveTo>
                  <a:pt x="0" y="0"/>
                </a:moveTo>
                <a:lnTo>
                  <a:pt x="1623651" y="0"/>
                </a:lnTo>
                <a:lnTo>
                  <a:pt x="1623651" y="2358912"/>
                </a:lnTo>
                <a:lnTo>
                  <a:pt x="0" y="2358912"/>
                </a:lnTo>
                <a:lnTo>
                  <a:pt x="0" y="0"/>
                </a:lnTo>
                <a:close/>
              </a:path>
            </a:pathLst>
          </a:custGeom>
          <a:blipFill>
            <a:blip r:embed="rId17">
              <a:extLst>
                <a:ext uri="{96DAC541-7B7A-43D3-8B79-37D633B846F1}">
                  <asvg:svgBlip xmlns:asvg="http://schemas.microsoft.com/office/drawing/2016/SVG/main" r:embed="rId18"/>
                </a:ext>
              </a:extLst>
            </a:blip>
            <a:stretch>
              <a:fillRect l="0" t="0" r="0" b="0"/>
            </a:stretch>
          </a:blipFill>
        </p:spPr>
      </p:sp>
      <p:sp>
        <p:nvSpPr>
          <p:cNvPr name="Freeform 15" id="15"/>
          <p:cNvSpPr/>
          <p:nvPr/>
        </p:nvSpPr>
        <p:spPr>
          <a:xfrm flipH="false" flipV="false" rot="0">
            <a:off x="6747892" y="7685559"/>
            <a:ext cx="1174214" cy="2552639"/>
          </a:xfrm>
          <a:custGeom>
            <a:avLst/>
            <a:gdLst/>
            <a:ahLst/>
            <a:cxnLst/>
            <a:rect r="r" b="b" t="t" l="l"/>
            <a:pathLst>
              <a:path h="2552639" w="1174214">
                <a:moveTo>
                  <a:pt x="0" y="0"/>
                </a:moveTo>
                <a:lnTo>
                  <a:pt x="1174214" y="0"/>
                </a:lnTo>
                <a:lnTo>
                  <a:pt x="1174214" y="2552639"/>
                </a:lnTo>
                <a:lnTo>
                  <a:pt x="0" y="2552639"/>
                </a:lnTo>
                <a:lnTo>
                  <a:pt x="0" y="0"/>
                </a:lnTo>
                <a:close/>
              </a:path>
            </a:pathLst>
          </a:custGeom>
          <a:blipFill>
            <a:blip r:embed="rId19"/>
            <a:stretch>
              <a:fillRect l="0" t="0" r="0" b="0"/>
            </a:stretch>
          </a:blipFill>
        </p:spPr>
      </p:sp>
      <p:sp>
        <p:nvSpPr>
          <p:cNvPr name="TextBox 16" id="16"/>
          <p:cNvSpPr txBox="true"/>
          <p:nvPr/>
        </p:nvSpPr>
        <p:spPr>
          <a:xfrm rot="0">
            <a:off x="1528827" y="4983260"/>
            <a:ext cx="7076685" cy="1565910"/>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Semi-Bold"/>
                <a:ea typeface="Quicksand Semi-Bold"/>
                <a:cs typeface="Quicksand Semi-Bold"/>
                <a:sym typeface="Quicksand Semi-Bold"/>
              </a:rPr>
              <a:t>G</a:t>
            </a:r>
            <a:r>
              <a:rPr lang="en-US" b="true" sz="2299" spc="137" u="none">
                <a:solidFill>
                  <a:srgbClr val="000000"/>
                </a:solidFill>
                <a:latin typeface="Quicksand Semi-Bold"/>
                <a:ea typeface="Quicksand Semi-Bold"/>
                <a:cs typeface="Quicksand Semi-Bold"/>
                <a:sym typeface="Quicksand Semi-Bold"/>
              </a:rPr>
              <a:t>enre</a:t>
            </a:r>
            <a:r>
              <a:rPr lang="en-US" b="true" sz="2299" spc="137" u="none">
                <a:solidFill>
                  <a:srgbClr val="000000"/>
                </a:solidFill>
                <a:latin typeface="Quicksand Bold"/>
                <a:ea typeface="Quicksand Bold"/>
                <a:cs typeface="Quicksand Bold"/>
                <a:sym typeface="Quicksand Bold"/>
              </a:rPr>
              <a:t> </a:t>
            </a:r>
            <a:r>
              <a:rPr lang="en-US" b="true" sz="2299" spc="137">
                <a:solidFill>
                  <a:srgbClr val="000000"/>
                </a:solidFill>
                <a:latin typeface="Quicksand Bold"/>
                <a:ea typeface="Quicksand Bold"/>
                <a:cs typeface="Quicksand Bold"/>
                <a:sym typeface="Quicksand Bold"/>
              </a:rPr>
              <a:t>: Shonen</a:t>
            </a:r>
          </a:p>
          <a:p>
            <a:pPr algn="l" marL="0" indent="0" lvl="0">
              <a:lnSpc>
                <a:spcPts val="3104"/>
              </a:lnSpc>
              <a:spcBef>
                <a:spcPct val="0"/>
              </a:spcBef>
            </a:pPr>
          </a:p>
          <a:p>
            <a:pPr algn="l" marL="0" indent="0" lvl="0">
              <a:lnSpc>
                <a:spcPts val="3104"/>
              </a:lnSpc>
              <a:spcBef>
                <a:spcPct val="0"/>
              </a:spcBef>
            </a:pPr>
            <a:r>
              <a:rPr lang="en-US" b="true" sz="2299" spc="137" u="none">
                <a:solidFill>
                  <a:srgbClr val="000000"/>
                </a:solidFill>
                <a:latin typeface="Quicksand Semi-Bold"/>
                <a:ea typeface="Quicksand Semi-Bold"/>
                <a:cs typeface="Quicksand Semi-Bold"/>
                <a:sym typeface="Quicksand Semi-Bold"/>
              </a:rPr>
              <a:t>Série en cours (4 tomes)</a:t>
            </a:r>
          </a:p>
          <a:p>
            <a:pPr algn="l" marL="0" indent="0" lvl="0">
              <a:lnSpc>
                <a:spcPts val="3104"/>
              </a:lnSpc>
              <a:spcBef>
                <a:spcPct val="0"/>
              </a:spcBef>
            </a:pPr>
          </a:p>
        </p:txBody>
      </p:sp>
      <p:sp>
        <p:nvSpPr>
          <p:cNvPr name="TextBox 17" id="17"/>
          <p:cNvSpPr txBox="true"/>
          <p:nvPr/>
        </p:nvSpPr>
        <p:spPr>
          <a:xfrm rot="0">
            <a:off x="1528827" y="6545360"/>
            <a:ext cx="7076685" cy="784860"/>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Bold"/>
                <a:ea typeface="Quicksand Bold"/>
                <a:cs typeface="Quicksand Bold"/>
                <a:sym typeface="Quicksand Bold"/>
              </a:rPr>
              <a:t>Mots clés : Isekai, comédie, action, romance, époque victorienne</a:t>
            </a:r>
          </a:p>
        </p:txBody>
      </p:sp>
      <p:sp>
        <p:nvSpPr>
          <p:cNvPr name="TextBox 18" id="18"/>
          <p:cNvSpPr txBox="true"/>
          <p:nvPr/>
        </p:nvSpPr>
        <p:spPr>
          <a:xfrm rot="0">
            <a:off x="1528827" y="1949545"/>
            <a:ext cx="9865002" cy="38404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Si je Suis la Vilaine, autant Mater le Boss Final</a:t>
            </a:r>
          </a:p>
          <a:p>
            <a:pPr algn="l">
              <a:lnSpc>
                <a:spcPts val="7560"/>
              </a:lnSpc>
            </a:pPr>
          </a:p>
        </p:txBody>
      </p:sp>
    </p:spTree>
  </p:cSld>
  <p:clrMapOvr>
    <a:masterClrMapping/>
  </p:clrMapOvr>
</p:sld>
</file>

<file path=ppt/slides/slide53.xml><?xml version="1.0" encoding="utf-8"?>
<p:sld xmlns:p="http://schemas.openxmlformats.org/presentationml/2006/main" xmlns:a="http://schemas.openxmlformats.org/drawingml/2006/main" xmlns:r="http://schemas.openxmlformats.org/officeDocument/2006/relationships">
  <p:cSld>
    <p:bg>
      <p:bgPr>
        <a:solidFill>
          <a:srgbClr val="EDECED"/>
        </a:solidFill>
      </p:bgPr>
    </p:bg>
    <p:spTree>
      <p:nvGrpSpPr>
        <p:cNvPr id="1" name=""/>
        <p:cNvGrpSpPr/>
        <p:nvPr/>
      </p:nvGrpSpPr>
      <p:grpSpPr>
        <a:xfrm>
          <a:off x="0" y="0"/>
          <a:ext cx="0" cy="0"/>
          <a:chOff x="0" y="0"/>
          <a:chExt cx="0" cy="0"/>
        </a:xfrm>
      </p:grpSpPr>
      <p:sp>
        <p:nvSpPr>
          <p:cNvPr name="Freeform 2" id="2"/>
          <p:cNvSpPr/>
          <p:nvPr/>
        </p:nvSpPr>
        <p:spPr>
          <a:xfrm flipH="false" flipV="false" rot="0">
            <a:off x="-550486" y="-486809"/>
            <a:ext cx="3158372" cy="3150476"/>
          </a:xfrm>
          <a:custGeom>
            <a:avLst/>
            <a:gdLst/>
            <a:ahLst/>
            <a:cxnLst/>
            <a:rect r="r" b="b" t="t" l="l"/>
            <a:pathLst>
              <a:path h="3150476" w="3158372">
                <a:moveTo>
                  <a:pt x="0" y="0"/>
                </a:moveTo>
                <a:lnTo>
                  <a:pt x="3158372" y="0"/>
                </a:lnTo>
                <a:lnTo>
                  <a:pt x="3158372" y="3150476"/>
                </a:lnTo>
                <a:lnTo>
                  <a:pt x="0" y="315047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5941937" y="606267"/>
            <a:ext cx="3202063" cy="4114800"/>
          </a:xfrm>
          <a:custGeom>
            <a:avLst/>
            <a:gdLst/>
            <a:ahLst/>
            <a:cxnLst/>
            <a:rect r="r" b="b" t="t" l="l"/>
            <a:pathLst>
              <a:path h="4114800" w="3202063">
                <a:moveTo>
                  <a:pt x="0" y="0"/>
                </a:moveTo>
                <a:lnTo>
                  <a:pt x="3202063" y="0"/>
                </a:lnTo>
                <a:lnTo>
                  <a:pt x="3202063" y="4114800"/>
                </a:lnTo>
                <a:lnTo>
                  <a:pt x="0" y="411480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3079678" y="526470"/>
            <a:ext cx="4418086" cy="6356958"/>
          </a:xfrm>
          <a:custGeom>
            <a:avLst/>
            <a:gdLst/>
            <a:ahLst/>
            <a:cxnLst/>
            <a:rect r="r" b="b" t="t" l="l"/>
            <a:pathLst>
              <a:path h="6356958" w="4418086">
                <a:moveTo>
                  <a:pt x="0" y="0"/>
                </a:moveTo>
                <a:lnTo>
                  <a:pt x="4418086" y="0"/>
                </a:lnTo>
                <a:lnTo>
                  <a:pt x="4418086" y="6356958"/>
                </a:lnTo>
                <a:lnTo>
                  <a:pt x="0" y="6356958"/>
                </a:lnTo>
                <a:lnTo>
                  <a:pt x="0" y="0"/>
                </a:lnTo>
                <a:close/>
              </a:path>
            </a:pathLst>
          </a:custGeom>
          <a:blipFill>
            <a:blip r:embed="rId6"/>
            <a:stretch>
              <a:fillRect l="0" t="0" r="0" b="0"/>
            </a:stretch>
          </a:blipFill>
        </p:spPr>
      </p:sp>
      <p:sp>
        <p:nvSpPr>
          <p:cNvPr name="Freeform 5" id="5"/>
          <p:cNvSpPr/>
          <p:nvPr/>
        </p:nvSpPr>
        <p:spPr>
          <a:xfrm flipH="false" flipV="false" rot="0">
            <a:off x="8605969" y="3704949"/>
            <a:ext cx="4473709" cy="6356958"/>
          </a:xfrm>
          <a:custGeom>
            <a:avLst/>
            <a:gdLst/>
            <a:ahLst/>
            <a:cxnLst/>
            <a:rect r="r" b="b" t="t" l="l"/>
            <a:pathLst>
              <a:path h="6356958" w="4473709">
                <a:moveTo>
                  <a:pt x="0" y="0"/>
                </a:moveTo>
                <a:lnTo>
                  <a:pt x="4473709" y="0"/>
                </a:lnTo>
                <a:lnTo>
                  <a:pt x="4473709" y="6356958"/>
                </a:lnTo>
                <a:lnTo>
                  <a:pt x="0" y="6356958"/>
                </a:lnTo>
                <a:lnTo>
                  <a:pt x="0" y="0"/>
                </a:lnTo>
                <a:close/>
              </a:path>
            </a:pathLst>
          </a:custGeom>
          <a:blipFill>
            <a:blip r:embed="rId7"/>
            <a:stretch>
              <a:fillRect l="0" t="0" r="0" b="0"/>
            </a:stretch>
          </a:blipFill>
        </p:spPr>
      </p:sp>
      <p:sp>
        <p:nvSpPr>
          <p:cNvPr name="Freeform 6" id="6"/>
          <p:cNvSpPr/>
          <p:nvPr/>
        </p:nvSpPr>
        <p:spPr>
          <a:xfrm flipH="false" flipV="false" rot="0">
            <a:off x="1768398" y="7923853"/>
            <a:ext cx="1678977" cy="2668894"/>
          </a:xfrm>
          <a:custGeom>
            <a:avLst/>
            <a:gdLst/>
            <a:ahLst/>
            <a:cxnLst/>
            <a:rect r="r" b="b" t="t" l="l"/>
            <a:pathLst>
              <a:path h="2668894" w="1678977">
                <a:moveTo>
                  <a:pt x="0" y="0"/>
                </a:moveTo>
                <a:lnTo>
                  <a:pt x="1678977" y="0"/>
                </a:lnTo>
                <a:lnTo>
                  <a:pt x="1678977" y="2668894"/>
                </a:lnTo>
                <a:lnTo>
                  <a:pt x="0" y="2668894"/>
                </a:lnTo>
                <a:lnTo>
                  <a:pt x="0" y="0"/>
                </a:lnTo>
                <a:close/>
              </a:path>
            </a:pathLst>
          </a:custGeom>
          <a:blipFill>
            <a:blip r:embed="rId8"/>
            <a:stretch>
              <a:fillRect l="0" t="0" r="0" b="0"/>
            </a:stretch>
          </a:blipFill>
        </p:spPr>
      </p:sp>
      <p:sp>
        <p:nvSpPr>
          <p:cNvPr name="Freeform 7" id="7"/>
          <p:cNvSpPr/>
          <p:nvPr/>
        </p:nvSpPr>
        <p:spPr>
          <a:xfrm flipH="false" flipV="false" rot="0">
            <a:off x="403582" y="8594837"/>
            <a:ext cx="1250235" cy="1673064"/>
          </a:xfrm>
          <a:custGeom>
            <a:avLst/>
            <a:gdLst/>
            <a:ahLst/>
            <a:cxnLst/>
            <a:rect r="r" b="b" t="t" l="l"/>
            <a:pathLst>
              <a:path h="1673064" w="1250235">
                <a:moveTo>
                  <a:pt x="0" y="0"/>
                </a:moveTo>
                <a:lnTo>
                  <a:pt x="1250236" y="0"/>
                </a:lnTo>
                <a:lnTo>
                  <a:pt x="1250236" y="1673065"/>
                </a:lnTo>
                <a:lnTo>
                  <a:pt x="0" y="1673065"/>
                </a:lnTo>
                <a:lnTo>
                  <a:pt x="0" y="0"/>
                </a:lnTo>
                <a:close/>
              </a:path>
            </a:pathLst>
          </a:custGeom>
          <a:blipFill>
            <a:blip r:embed="rId9"/>
            <a:stretch>
              <a:fillRect l="0" t="0" r="0" b="0"/>
            </a:stretch>
          </a:blipFill>
        </p:spPr>
      </p:sp>
      <p:sp>
        <p:nvSpPr>
          <p:cNvPr name="Freeform 8" id="8"/>
          <p:cNvSpPr/>
          <p:nvPr/>
        </p:nvSpPr>
        <p:spPr>
          <a:xfrm flipH="false" flipV="false" rot="0">
            <a:off x="3447375" y="8205660"/>
            <a:ext cx="1071779" cy="2105280"/>
          </a:xfrm>
          <a:custGeom>
            <a:avLst/>
            <a:gdLst/>
            <a:ahLst/>
            <a:cxnLst/>
            <a:rect r="r" b="b" t="t" l="l"/>
            <a:pathLst>
              <a:path h="2105280" w="1071779">
                <a:moveTo>
                  <a:pt x="0" y="0"/>
                </a:moveTo>
                <a:lnTo>
                  <a:pt x="1071778" y="0"/>
                </a:lnTo>
                <a:lnTo>
                  <a:pt x="1071778" y="2105280"/>
                </a:lnTo>
                <a:lnTo>
                  <a:pt x="0" y="2105280"/>
                </a:lnTo>
                <a:lnTo>
                  <a:pt x="0" y="0"/>
                </a:lnTo>
                <a:close/>
              </a:path>
            </a:pathLst>
          </a:custGeom>
          <a:blipFill>
            <a:blip r:embed="rId10"/>
            <a:stretch>
              <a:fillRect l="0" t="0" r="0" b="0"/>
            </a:stretch>
          </a:blipFill>
        </p:spPr>
      </p:sp>
      <p:sp>
        <p:nvSpPr>
          <p:cNvPr name="Freeform 9" id="9"/>
          <p:cNvSpPr/>
          <p:nvPr/>
        </p:nvSpPr>
        <p:spPr>
          <a:xfrm flipH="false" flipV="false" rot="0">
            <a:off x="5941937" y="7923853"/>
            <a:ext cx="2374482" cy="2750815"/>
          </a:xfrm>
          <a:custGeom>
            <a:avLst/>
            <a:gdLst/>
            <a:ahLst/>
            <a:cxnLst/>
            <a:rect r="r" b="b" t="t" l="l"/>
            <a:pathLst>
              <a:path h="2750815" w="2374482">
                <a:moveTo>
                  <a:pt x="0" y="0"/>
                </a:moveTo>
                <a:lnTo>
                  <a:pt x="2374482" y="0"/>
                </a:lnTo>
                <a:lnTo>
                  <a:pt x="2374482" y="2750815"/>
                </a:lnTo>
                <a:lnTo>
                  <a:pt x="0" y="2750815"/>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10" id="10"/>
          <p:cNvSpPr/>
          <p:nvPr/>
        </p:nvSpPr>
        <p:spPr>
          <a:xfrm flipH="false" flipV="false" rot="0">
            <a:off x="4633453" y="8115300"/>
            <a:ext cx="1144274" cy="3055102"/>
          </a:xfrm>
          <a:custGeom>
            <a:avLst/>
            <a:gdLst/>
            <a:ahLst/>
            <a:cxnLst/>
            <a:rect r="r" b="b" t="t" l="l"/>
            <a:pathLst>
              <a:path h="3055102" w="1144274">
                <a:moveTo>
                  <a:pt x="0" y="0"/>
                </a:moveTo>
                <a:lnTo>
                  <a:pt x="1144275" y="0"/>
                </a:lnTo>
                <a:lnTo>
                  <a:pt x="1144275" y="3055102"/>
                </a:lnTo>
                <a:lnTo>
                  <a:pt x="0" y="3055102"/>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
        <p:nvSpPr>
          <p:cNvPr name="Freeform 11" id="11"/>
          <p:cNvSpPr/>
          <p:nvPr/>
        </p:nvSpPr>
        <p:spPr>
          <a:xfrm flipH="false" flipV="false" rot="0">
            <a:off x="13241603" y="7000534"/>
            <a:ext cx="5046397" cy="3286466"/>
          </a:xfrm>
          <a:custGeom>
            <a:avLst/>
            <a:gdLst/>
            <a:ahLst/>
            <a:cxnLst/>
            <a:rect r="r" b="b" t="t" l="l"/>
            <a:pathLst>
              <a:path h="3286466" w="5046397">
                <a:moveTo>
                  <a:pt x="0" y="0"/>
                </a:moveTo>
                <a:lnTo>
                  <a:pt x="5046397" y="0"/>
                </a:lnTo>
                <a:lnTo>
                  <a:pt x="5046397" y="3286466"/>
                </a:lnTo>
                <a:lnTo>
                  <a:pt x="0" y="3286466"/>
                </a:lnTo>
                <a:lnTo>
                  <a:pt x="0" y="0"/>
                </a:lnTo>
                <a:close/>
              </a:path>
            </a:pathLst>
          </a:custGeom>
          <a:blipFill>
            <a:blip r:embed="rId15"/>
            <a:stretch>
              <a:fillRect l="0" t="0" r="0" b="0"/>
            </a:stretch>
          </a:blipFill>
        </p:spPr>
      </p:sp>
      <p:sp>
        <p:nvSpPr>
          <p:cNvPr name="Freeform 12" id="12"/>
          <p:cNvSpPr/>
          <p:nvPr/>
        </p:nvSpPr>
        <p:spPr>
          <a:xfrm flipH="false" flipV="false" rot="0">
            <a:off x="10522276" y="738589"/>
            <a:ext cx="2371017" cy="2966360"/>
          </a:xfrm>
          <a:custGeom>
            <a:avLst/>
            <a:gdLst/>
            <a:ahLst/>
            <a:cxnLst/>
            <a:rect r="r" b="b" t="t" l="l"/>
            <a:pathLst>
              <a:path h="2966360" w="2371017">
                <a:moveTo>
                  <a:pt x="0" y="0"/>
                </a:moveTo>
                <a:lnTo>
                  <a:pt x="2371017" y="0"/>
                </a:lnTo>
                <a:lnTo>
                  <a:pt x="2371017" y="2966360"/>
                </a:lnTo>
                <a:lnTo>
                  <a:pt x="0" y="2966360"/>
                </a:lnTo>
                <a:lnTo>
                  <a:pt x="0" y="0"/>
                </a:lnTo>
                <a:close/>
              </a:path>
            </a:pathLst>
          </a:custGeom>
          <a:blipFill>
            <a:blip r:embed="rId16">
              <a:extLst>
                <a:ext uri="{96DAC541-7B7A-43D3-8B79-37D633B846F1}">
                  <asvg:svgBlip xmlns:asvg="http://schemas.microsoft.com/office/drawing/2016/SVG/main" r:embed="rId17"/>
                </a:ext>
              </a:extLst>
            </a:blip>
            <a:stretch>
              <a:fillRect l="0" t="0" r="0" b="0"/>
            </a:stretch>
          </a:blipFill>
        </p:spPr>
      </p:sp>
      <p:sp>
        <p:nvSpPr>
          <p:cNvPr name="Freeform 13" id="13"/>
          <p:cNvSpPr/>
          <p:nvPr/>
        </p:nvSpPr>
        <p:spPr>
          <a:xfrm flipH="false" flipV="false" rot="0">
            <a:off x="9316607" y="256163"/>
            <a:ext cx="1279186" cy="3448786"/>
          </a:xfrm>
          <a:custGeom>
            <a:avLst/>
            <a:gdLst/>
            <a:ahLst/>
            <a:cxnLst/>
            <a:rect r="r" b="b" t="t" l="l"/>
            <a:pathLst>
              <a:path h="3448786" w="1279186">
                <a:moveTo>
                  <a:pt x="0" y="0"/>
                </a:moveTo>
                <a:lnTo>
                  <a:pt x="1279186" y="0"/>
                </a:lnTo>
                <a:lnTo>
                  <a:pt x="1279186" y="3448786"/>
                </a:lnTo>
                <a:lnTo>
                  <a:pt x="0" y="3448786"/>
                </a:lnTo>
                <a:lnTo>
                  <a:pt x="0" y="0"/>
                </a:lnTo>
                <a:close/>
              </a:path>
            </a:pathLst>
          </a:custGeom>
          <a:blipFill>
            <a:blip r:embed="rId18">
              <a:extLst>
                <a:ext uri="{96DAC541-7B7A-43D3-8B79-37D633B846F1}">
                  <asvg:svgBlip xmlns:asvg="http://schemas.microsoft.com/office/drawing/2016/SVG/main" r:embed="rId19"/>
                </a:ext>
              </a:extLst>
            </a:blip>
            <a:stretch>
              <a:fillRect l="0" t="0" r="0" b="0"/>
            </a:stretch>
          </a:blipFill>
        </p:spPr>
      </p:sp>
      <p:sp>
        <p:nvSpPr>
          <p:cNvPr name="TextBox 14" id="14"/>
          <p:cNvSpPr txBox="true"/>
          <p:nvPr/>
        </p:nvSpPr>
        <p:spPr>
          <a:xfrm rot="0">
            <a:off x="756134" y="4985385"/>
            <a:ext cx="7076685" cy="3129915"/>
          </a:xfrm>
          <a:prstGeom prst="rect">
            <a:avLst/>
          </a:prstGeom>
        </p:spPr>
        <p:txBody>
          <a:bodyPr anchor="t" rtlCol="false" tIns="0" lIns="0" bIns="0" rIns="0">
            <a:spAutoFit/>
          </a:bodyPr>
          <a:lstStyle/>
          <a:p>
            <a:pPr algn="l" marL="0" indent="0" lvl="0">
              <a:lnSpc>
                <a:spcPts val="2295"/>
              </a:lnSpc>
              <a:spcBef>
                <a:spcPct val="0"/>
              </a:spcBef>
            </a:pPr>
            <a:r>
              <a:rPr lang="en-US" b="true" sz="1700" spc="102">
                <a:solidFill>
                  <a:srgbClr val="000000"/>
                </a:solidFill>
                <a:latin typeface="Quicksand Semi-Bold"/>
                <a:ea typeface="Quicksand Semi-Bold"/>
                <a:cs typeface="Quicksand Semi-Bold"/>
                <a:sym typeface="Quicksand Semi-Bold"/>
              </a:rPr>
              <a:t>Aileen, jeune demoisell</a:t>
            </a:r>
            <a:r>
              <a:rPr lang="en-US" b="true" sz="1700" spc="102" u="none">
                <a:solidFill>
                  <a:srgbClr val="000000"/>
                </a:solidFill>
                <a:latin typeface="Quicksand Semi-Bold"/>
                <a:ea typeface="Quicksand Semi-Bold"/>
                <a:cs typeface="Quicksand Semi-Bold"/>
                <a:sym typeface="Quicksand Semi-Bold"/>
              </a:rPr>
              <a:t>e d'une famille de duc, retrouve ses souvenirs de sa vie antérieure suite au choc de la rupture de ses fiançailles avec le prince héritier. Elle prend conscience qu'elle est dans un jeu de drague pour filles auquel elle était accro dans son ancienne vie. </a:t>
            </a:r>
          </a:p>
          <a:p>
            <a:pPr algn="l" marL="0" indent="0" lvl="0">
              <a:lnSpc>
                <a:spcPts val="2295"/>
              </a:lnSpc>
              <a:spcBef>
                <a:spcPct val="0"/>
              </a:spcBef>
            </a:pPr>
          </a:p>
          <a:p>
            <a:pPr algn="l" marL="0" indent="0" lvl="0">
              <a:lnSpc>
                <a:spcPts val="2295"/>
              </a:lnSpc>
              <a:spcBef>
                <a:spcPct val="0"/>
              </a:spcBef>
            </a:pPr>
            <a:r>
              <a:rPr lang="en-US" b="true" sz="1700" spc="102" u="none">
                <a:solidFill>
                  <a:srgbClr val="000000"/>
                </a:solidFill>
                <a:latin typeface="Quicksand Semi-Bold"/>
                <a:ea typeface="Quicksand Semi-Bold"/>
                <a:cs typeface="Quicksand Semi-Bold"/>
                <a:sym typeface="Quicksand Semi-Bold"/>
              </a:rPr>
              <a:t>Bien qu'elle sache qu'elle va être menée à sa perte si elle ne fait rien, ses souvenirs sont incomplets et elle ne sait pas comment éviter sa propre destruction. La méthode que choisi Aileen pour éviter une mauvaise fin est conquérir le boss final.</a:t>
            </a:r>
          </a:p>
        </p:txBody>
      </p:sp>
      <p:sp>
        <p:nvSpPr>
          <p:cNvPr name="TextBox 15" id="15"/>
          <p:cNvSpPr txBox="true"/>
          <p:nvPr/>
        </p:nvSpPr>
        <p:spPr>
          <a:xfrm rot="0">
            <a:off x="756134" y="3781149"/>
            <a:ext cx="3538342" cy="982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Synopsis</a:t>
            </a:r>
          </a:p>
        </p:txBody>
      </p:sp>
    </p:spTree>
  </p:cSld>
  <p:clrMapOvr>
    <a:masterClrMapping/>
  </p:clrMapOvr>
</p:sld>
</file>

<file path=ppt/slides/slide54.xml><?xml version="1.0" encoding="utf-8"?>
<p:sld xmlns:p="http://schemas.openxmlformats.org/presentationml/2006/main" xmlns:a="http://schemas.openxmlformats.org/drawingml/2006/main" xmlns:r="http://schemas.openxmlformats.org/officeDocument/2006/relationships">
  <p:cSld>
    <p:bg>
      <p:bgPr>
        <a:solidFill>
          <a:srgbClr val="F6A64A"/>
        </a:solidFill>
      </p:bgPr>
    </p:bg>
    <p:spTree>
      <p:nvGrpSpPr>
        <p:cNvPr id="1" name=""/>
        <p:cNvGrpSpPr/>
        <p:nvPr/>
      </p:nvGrpSpPr>
      <p:grpSpPr>
        <a:xfrm>
          <a:off x="0" y="0"/>
          <a:ext cx="0" cy="0"/>
          <a:chOff x="0" y="0"/>
          <a:chExt cx="0" cy="0"/>
        </a:xfrm>
      </p:grpSpPr>
      <p:grpSp>
        <p:nvGrpSpPr>
          <p:cNvPr name="Group 2" id="2"/>
          <p:cNvGrpSpPr/>
          <p:nvPr/>
        </p:nvGrpSpPr>
        <p:grpSpPr>
          <a:xfrm rot="0">
            <a:off x="821526" y="821621"/>
            <a:ext cx="16644948" cy="8643757"/>
            <a:chOff x="0" y="0"/>
            <a:chExt cx="6236922" cy="3238847"/>
          </a:xfrm>
        </p:grpSpPr>
        <p:sp>
          <p:nvSpPr>
            <p:cNvPr name="Freeform 3" id="3"/>
            <p:cNvSpPr/>
            <p:nvPr/>
          </p:nvSpPr>
          <p:spPr>
            <a:xfrm flipH="false" flipV="false" rot="0">
              <a:off x="0" y="0"/>
              <a:ext cx="6236922" cy="3238847"/>
            </a:xfrm>
            <a:custGeom>
              <a:avLst/>
              <a:gdLst/>
              <a:ahLst/>
              <a:cxnLst/>
              <a:rect r="r" b="b" t="t" l="l"/>
              <a:pathLst>
                <a:path h="3238847" w="6236922">
                  <a:moveTo>
                    <a:pt x="1395" y="0"/>
                  </a:moveTo>
                  <a:lnTo>
                    <a:pt x="6235527" y="0"/>
                  </a:lnTo>
                  <a:cubicBezTo>
                    <a:pt x="6236298" y="0"/>
                    <a:pt x="6236922" y="625"/>
                    <a:pt x="6236922" y="1395"/>
                  </a:cubicBezTo>
                  <a:lnTo>
                    <a:pt x="6236922" y="3237452"/>
                  </a:lnTo>
                  <a:cubicBezTo>
                    <a:pt x="6236922" y="3238222"/>
                    <a:pt x="6236298" y="3238847"/>
                    <a:pt x="6235527" y="3238847"/>
                  </a:cubicBezTo>
                  <a:lnTo>
                    <a:pt x="1395" y="3238847"/>
                  </a:lnTo>
                  <a:cubicBezTo>
                    <a:pt x="625" y="3238847"/>
                    <a:pt x="0" y="3238222"/>
                    <a:pt x="0" y="3237452"/>
                  </a:cubicBezTo>
                  <a:lnTo>
                    <a:pt x="0" y="1395"/>
                  </a:lnTo>
                  <a:cubicBezTo>
                    <a:pt x="0" y="625"/>
                    <a:pt x="625" y="0"/>
                    <a:pt x="1395" y="0"/>
                  </a:cubicBezTo>
                  <a:close/>
                </a:path>
              </a:pathLst>
            </a:custGeom>
            <a:solidFill>
              <a:srgbClr val="FFFFFF"/>
            </a:solidFill>
          </p:spPr>
        </p:sp>
        <p:sp>
          <p:nvSpPr>
            <p:cNvPr name="TextBox 4" id="4"/>
            <p:cNvSpPr txBox="true"/>
            <p:nvPr/>
          </p:nvSpPr>
          <p:spPr>
            <a:xfrm>
              <a:off x="0" y="-9525"/>
              <a:ext cx="6236922" cy="3248372"/>
            </a:xfrm>
            <a:prstGeom prst="rect">
              <a:avLst/>
            </a:prstGeom>
          </p:spPr>
          <p:txBody>
            <a:bodyPr anchor="ctr" rtlCol="false" tIns="19016" lIns="19016" bIns="19016" rIns="19016"/>
            <a:lstStyle/>
            <a:p>
              <a:pPr algn="ctr">
                <a:lnSpc>
                  <a:spcPts val="733"/>
                </a:lnSpc>
                <a:spcBef>
                  <a:spcPct val="0"/>
                </a:spcBef>
              </a:pPr>
            </a:p>
          </p:txBody>
        </p:sp>
      </p:grpSp>
      <p:sp>
        <p:nvSpPr>
          <p:cNvPr name="Freeform 5" id="5"/>
          <p:cNvSpPr/>
          <p:nvPr/>
        </p:nvSpPr>
        <p:spPr>
          <a:xfrm flipH="false" flipV="false" rot="0">
            <a:off x="-584258" y="-398379"/>
            <a:ext cx="2730008" cy="2671995"/>
          </a:xfrm>
          <a:custGeom>
            <a:avLst/>
            <a:gdLst/>
            <a:ahLst/>
            <a:cxnLst/>
            <a:rect r="r" b="b" t="t" l="l"/>
            <a:pathLst>
              <a:path h="2671995" w="2730008">
                <a:moveTo>
                  <a:pt x="0" y="0"/>
                </a:moveTo>
                <a:lnTo>
                  <a:pt x="2730008" y="0"/>
                </a:lnTo>
                <a:lnTo>
                  <a:pt x="2730008" y="2671995"/>
                </a:lnTo>
                <a:lnTo>
                  <a:pt x="0" y="267199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7252608" y="139784"/>
            <a:ext cx="1274126" cy="1973997"/>
          </a:xfrm>
          <a:custGeom>
            <a:avLst/>
            <a:gdLst/>
            <a:ahLst/>
            <a:cxnLst/>
            <a:rect r="r" b="b" t="t" l="l"/>
            <a:pathLst>
              <a:path h="1973997" w="1274126">
                <a:moveTo>
                  <a:pt x="0" y="0"/>
                </a:moveTo>
                <a:lnTo>
                  <a:pt x="1274125" y="0"/>
                </a:lnTo>
                <a:lnTo>
                  <a:pt x="1274125" y="1973997"/>
                </a:lnTo>
                <a:lnTo>
                  <a:pt x="0" y="197399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15135106" y="6322886"/>
            <a:ext cx="3152894" cy="3786226"/>
          </a:xfrm>
          <a:custGeom>
            <a:avLst/>
            <a:gdLst/>
            <a:ahLst/>
            <a:cxnLst/>
            <a:rect r="r" b="b" t="t" l="l"/>
            <a:pathLst>
              <a:path h="3786226" w="3152894">
                <a:moveTo>
                  <a:pt x="0" y="0"/>
                </a:moveTo>
                <a:lnTo>
                  <a:pt x="3152894" y="0"/>
                </a:lnTo>
                <a:lnTo>
                  <a:pt x="3152894" y="3786226"/>
                </a:lnTo>
                <a:lnTo>
                  <a:pt x="0" y="3786226"/>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p:cNvSpPr/>
          <p:nvPr/>
        </p:nvSpPr>
        <p:spPr>
          <a:xfrm flipH="false" flipV="false" rot="0">
            <a:off x="15440079" y="244905"/>
            <a:ext cx="2315192" cy="1763756"/>
          </a:xfrm>
          <a:custGeom>
            <a:avLst/>
            <a:gdLst/>
            <a:ahLst/>
            <a:cxnLst/>
            <a:rect r="r" b="b" t="t" l="l"/>
            <a:pathLst>
              <a:path h="1763756" w="2315192">
                <a:moveTo>
                  <a:pt x="0" y="0"/>
                </a:moveTo>
                <a:lnTo>
                  <a:pt x="2315192" y="0"/>
                </a:lnTo>
                <a:lnTo>
                  <a:pt x="2315192" y="1763755"/>
                </a:lnTo>
                <a:lnTo>
                  <a:pt x="0" y="1763755"/>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9" id="9"/>
          <p:cNvSpPr/>
          <p:nvPr/>
        </p:nvSpPr>
        <p:spPr>
          <a:xfrm flipH="false" flipV="false" rot="0">
            <a:off x="403343" y="402524"/>
            <a:ext cx="6849265" cy="9481951"/>
          </a:xfrm>
          <a:custGeom>
            <a:avLst/>
            <a:gdLst/>
            <a:ahLst/>
            <a:cxnLst/>
            <a:rect r="r" b="b" t="t" l="l"/>
            <a:pathLst>
              <a:path h="9481951" w="6849265">
                <a:moveTo>
                  <a:pt x="0" y="0"/>
                </a:moveTo>
                <a:lnTo>
                  <a:pt x="6849265" y="0"/>
                </a:lnTo>
                <a:lnTo>
                  <a:pt x="6849265" y="9481952"/>
                </a:lnTo>
                <a:lnTo>
                  <a:pt x="0" y="9481952"/>
                </a:lnTo>
                <a:lnTo>
                  <a:pt x="0" y="0"/>
                </a:lnTo>
                <a:close/>
              </a:path>
            </a:pathLst>
          </a:custGeom>
          <a:blipFill>
            <a:blip r:embed="rId10"/>
            <a:stretch>
              <a:fillRect l="0" t="0" r="0" b="0"/>
            </a:stretch>
          </a:blipFill>
        </p:spPr>
      </p:sp>
      <p:sp>
        <p:nvSpPr>
          <p:cNvPr name="Freeform 10" id="10"/>
          <p:cNvSpPr/>
          <p:nvPr/>
        </p:nvSpPr>
        <p:spPr>
          <a:xfrm flipH="false" flipV="false" rot="0">
            <a:off x="7252608" y="7581106"/>
            <a:ext cx="3895920" cy="2705894"/>
          </a:xfrm>
          <a:custGeom>
            <a:avLst/>
            <a:gdLst/>
            <a:ahLst/>
            <a:cxnLst/>
            <a:rect r="r" b="b" t="t" l="l"/>
            <a:pathLst>
              <a:path h="2705894" w="3895920">
                <a:moveTo>
                  <a:pt x="0" y="0"/>
                </a:moveTo>
                <a:lnTo>
                  <a:pt x="3895920" y="0"/>
                </a:lnTo>
                <a:lnTo>
                  <a:pt x="3895920" y="2705894"/>
                </a:lnTo>
                <a:lnTo>
                  <a:pt x="0" y="2705894"/>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11" id="11"/>
          <p:cNvSpPr/>
          <p:nvPr/>
        </p:nvSpPr>
        <p:spPr>
          <a:xfrm flipH="false" flipV="false" rot="0">
            <a:off x="11616233" y="7282210"/>
            <a:ext cx="2436276" cy="2826903"/>
          </a:xfrm>
          <a:custGeom>
            <a:avLst/>
            <a:gdLst/>
            <a:ahLst/>
            <a:cxnLst/>
            <a:rect r="r" b="b" t="t" l="l"/>
            <a:pathLst>
              <a:path h="2826903" w="2436276">
                <a:moveTo>
                  <a:pt x="0" y="0"/>
                </a:moveTo>
                <a:lnTo>
                  <a:pt x="2436276" y="0"/>
                </a:lnTo>
                <a:lnTo>
                  <a:pt x="2436276" y="2826902"/>
                </a:lnTo>
                <a:lnTo>
                  <a:pt x="0" y="2826902"/>
                </a:lnTo>
                <a:lnTo>
                  <a:pt x="0" y="0"/>
                </a:lnTo>
                <a:close/>
              </a:path>
            </a:pathLst>
          </a:custGeom>
          <a:blipFill>
            <a:blip r:embed="rId13"/>
            <a:stretch>
              <a:fillRect l="0" t="0" r="0" b="0"/>
            </a:stretch>
          </a:blipFill>
        </p:spPr>
      </p:sp>
      <p:sp>
        <p:nvSpPr>
          <p:cNvPr name="TextBox 12" id="12"/>
          <p:cNvSpPr txBox="true"/>
          <p:nvPr/>
        </p:nvSpPr>
        <p:spPr>
          <a:xfrm rot="0">
            <a:off x="7561378" y="2349816"/>
            <a:ext cx="10153564" cy="2887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Rosalie, Princesse des Morts</a:t>
            </a:r>
          </a:p>
          <a:p>
            <a:pPr algn="l">
              <a:lnSpc>
                <a:spcPts val="7560"/>
              </a:lnSpc>
            </a:pPr>
          </a:p>
        </p:txBody>
      </p:sp>
      <p:sp>
        <p:nvSpPr>
          <p:cNvPr name="TextBox 13" id="13"/>
          <p:cNvSpPr txBox="true"/>
          <p:nvPr/>
        </p:nvSpPr>
        <p:spPr>
          <a:xfrm rot="0">
            <a:off x="7528833" y="4235769"/>
            <a:ext cx="7076685" cy="1956435"/>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Semi-Bold"/>
                <a:ea typeface="Quicksand Semi-Bold"/>
                <a:cs typeface="Quicksand Semi-Bold"/>
                <a:sym typeface="Quicksand Semi-Bold"/>
              </a:rPr>
              <a:t>G</a:t>
            </a:r>
            <a:r>
              <a:rPr lang="en-US" b="true" sz="2299" spc="137" u="none">
                <a:solidFill>
                  <a:srgbClr val="000000"/>
                </a:solidFill>
                <a:latin typeface="Quicksand Semi-Bold"/>
                <a:ea typeface="Quicksand Semi-Bold"/>
                <a:cs typeface="Quicksand Semi-Bold"/>
                <a:sym typeface="Quicksand Semi-Bold"/>
              </a:rPr>
              <a:t>enre</a:t>
            </a:r>
            <a:r>
              <a:rPr lang="en-US" b="true" sz="2299" spc="137" u="none">
                <a:solidFill>
                  <a:srgbClr val="000000"/>
                </a:solidFill>
                <a:latin typeface="Quicksand Bold"/>
                <a:ea typeface="Quicksand Bold"/>
                <a:cs typeface="Quicksand Bold"/>
                <a:sym typeface="Quicksand Bold"/>
              </a:rPr>
              <a:t> </a:t>
            </a:r>
            <a:r>
              <a:rPr lang="en-US" b="true" sz="2299" spc="137">
                <a:solidFill>
                  <a:srgbClr val="000000"/>
                </a:solidFill>
                <a:latin typeface="Quicksand Bold"/>
                <a:ea typeface="Quicksand Bold"/>
                <a:cs typeface="Quicksand Bold"/>
                <a:sym typeface="Quicksand Bold"/>
              </a:rPr>
              <a:t>: Seinen</a:t>
            </a:r>
          </a:p>
          <a:p>
            <a:pPr algn="l" marL="0" indent="0" lvl="0">
              <a:lnSpc>
                <a:spcPts val="3104"/>
              </a:lnSpc>
              <a:spcBef>
                <a:spcPct val="0"/>
              </a:spcBef>
            </a:pPr>
          </a:p>
          <a:p>
            <a:pPr algn="l" marL="0" indent="0" lvl="0">
              <a:lnSpc>
                <a:spcPts val="3104"/>
              </a:lnSpc>
              <a:spcBef>
                <a:spcPct val="0"/>
              </a:spcBef>
            </a:pPr>
            <a:r>
              <a:rPr lang="en-US" b="true" sz="2299" spc="137" u="none">
                <a:solidFill>
                  <a:srgbClr val="000000"/>
                </a:solidFill>
                <a:latin typeface="Quicksand Semi-Bold"/>
                <a:ea typeface="Quicksand Semi-Bold"/>
                <a:cs typeface="Quicksand Semi-Bold"/>
                <a:sym typeface="Quicksand Semi-Bold"/>
              </a:rPr>
              <a:t>Série en cours (1 tome en France) </a:t>
            </a:r>
          </a:p>
          <a:p>
            <a:pPr algn="l" marL="0" indent="0" lvl="0">
              <a:lnSpc>
                <a:spcPts val="3104"/>
              </a:lnSpc>
              <a:spcBef>
                <a:spcPct val="0"/>
              </a:spcBef>
            </a:pPr>
          </a:p>
          <a:p>
            <a:pPr algn="l" marL="0" indent="0" lvl="0">
              <a:lnSpc>
                <a:spcPts val="3104"/>
              </a:lnSpc>
              <a:spcBef>
                <a:spcPct val="0"/>
              </a:spcBef>
            </a:pPr>
          </a:p>
        </p:txBody>
      </p:sp>
      <p:sp>
        <p:nvSpPr>
          <p:cNvPr name="TextBox 14" id="14"/>
          <p:cNvSpPr txBox="true"/>
          <p:nvPr/>
        </p:nvSpPr>
        <p:spPr>
          <a:xfrm rot="0">
            <a:off x="7528833" y="5599977"/>
            <a:ext cx="7076685" cy="394335"/>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Bold"/>
                <a:ea typeface="Quicksand Bold"/>
                <a:cs typeface="Quicksand Bold"/>
                <a:sym typeface="Quicksand Bold"/>
              </a:rPr>
              <a:t>Mots clés : Magie, amitié, renaissance </a:t>
            </a:r>
          </a:p>
        </p:txBody>
      </p:sp>
    </p:spTree>
  </p:cSld>
  <p:clrMapOvr>
    <a:masterClrMapping/>
  </p:clrMapOvr>
</p:sld>
</file>

<file path=ppt/slides/slide55.xml><?xml version="1.0" encoding="utf-8"?>
<p:sld xmlns:p="http://schemas.openxmlformats.org/presentationml/2006/main" xmlns:a="http://schemas.openxmlformats.org/drawingml/2006/main" xmlns:r="http://schemas.openxmlformats.org/officeDocument/2006/relationships">
  <p:cSld>
    <p:bg>
      <p:bgPr>
        <a:solidFill>
          <a:srgbClr val="EDECED"/>
        </a:solidFill>
      </p:bgPr>
    </p:bg>
    <p:spTree>
      <p:nvGrpSpPr>
        <p:cNvPr id="1" name=""/>
        <p:cNvGrpSpPr/>
        <p:nvPr/>
      </p:nvGrpSpPr>
      <p:grpSpPr>
        <a:xfrm>
          <a:off x="0" y="0"/>
          <a:ext cx="0" cy="0"/>
          <a:chOff x="0" y="0"/>
          <a:chExt cx="0" cy="0"/>
        </a:xfrm>
      </p:grpSpPr>
      <p:sp>
        <p:nvSpPr>
          <p:cNvPr name="Freeform 2" id="2"/>
          <p:cNvSpPr/>
          <p:nvPr/>
        </p:nvSpPr>
        <p:spPr>
          <a:xfrm flipH="true" flipV="false" rot="0">
            <a:off x="16148588" y="88103"/>
            <a:ext cx="2221424" cy="2575564"/>
          </a:xfrm>
          <a:custGeom>
            <a:avLst/>
            <a:gdLst/>
            <a:ahLst/>
            <a:cxnLst/>
            <a:rect r="r" b="b" t="t" l="l"/>
            <a:pathLst>
              <a:path h="2575564" w="2221424">
                <a:moveTo>
                  <a:pt x="2221424" y="0"/>
                </a:moveTo>
                <a:lnTo>
                  <a:pt x="0" y="0"/>
                </a:lnTo>
                <a:lnTo>
                  <a:pt x="0" y="2575564"/>
                </a:lnTo>
                <a:lnTo>
                  <a:pt x="2221424" y="2575564"/>
                </a:lnTo>
                <a:lnTo>
                  <a:pt x="2221424"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550486" y="-486809"/>
            <a:ext cx="3158372" cy="3150476"/>
          </a:xfrm>
          <a:custGeom>
            <a:avLst/>
            <a:gdLst/>
            <a:ahLst/>
            <a:cxnLst/>
            <a:rect r="r" b="b" t="t" l="l"/>
            <a:pathLst>
              <a:path h="3150476" w="3158372">
                <a:moveTo>
                  <a:pt x="0" y="0"/>
                </a:moveTo>
                <a:lnTo>
                  <a:pt x="3158372" y="0"/>
                </a:lnTo>
                <a:lnTo>
                  <a:pt x="3158372" y="3150476"/>
                </a:lnTo>
                <a:lnTo>
                  <a:pt x="0" y="3150476"/>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4662344" y="88103"/>
            <a:ext cx="2748349" cy="3826816"/>
          </a:xfrm>
          <a:custGeom>
            <a:avLst/>
            <a:gdLst/>
            <a:ahLst/>
            <a:cxnLst/>
            <a:rect r="r" b="b" t="t" l="l"/>
            <a:pathLst>
              <a:path h="3826816" w="2748349">
                <a:moveTo>
                  <a:pt x="0" y="0"/>
                </a:moveTo>
                <a:lnTo>
                  <a:pt x="2748350" y="0"/>
                </a:lnTo>
                <a:lnTo>
                  <a:pt x="2748350" y="3826816"/>
                </a:lnTo>
                <a:lnTo>
                  <a:pt x="0" y="3826816"/>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4662344" y="4410020"/>
            <a:ext cx="4338990" cy="5418341"/>
          </a:xfrm>
          <a:custGeom>
            <a:avLst/>
            <a:gdLst/>
            <a:ahLst/>
            <a:cxnLst/>
            <a:rect r="r" b="b" t="t" l="l"/>
            <a:pathLst>
              <a:path h="5418341" w="4338990">
                <a:moveTo>
                  <a:pt x="0" y="0"/>
                </a:moveTo>
                <a:lnTo>
                  <a:pt x="4338991" y="0"/>
                </a:lnTo>
                <a:lnTo>
                  <a:pt x="4338991" y="5418341"/>
                </a:lnTo>
                <a:lnTo>
                  <a:pt x="0" y="5418341"/>
                </a:lnTo>
                <a:lnTo>
                  <a:pt x="0" y="0"/>
                </a:lnTo>
                <a:close/>
              </a:path>
            </a:pathLst>
          </a:custGeom>
          <a:blipFill>
            <a:blip r:embed="rId8"/>
            <a:stretch>
              <a:fillRect l="0" t="0" r="0" b="0"/>
            </a:stretch>
          </a:blipFill>
        </p:spPr>
      </p:sp>
      <p:sp>
        <p:nvSpPr>
          <p:cNvPr name="Freeform 6" id="6"/>
          <p:cNvSpPr/>
          <p:nvPr/>
        </p:nvSpPr>
        <p:spPr>
          <a:xfrm flipH="false" flipV="false" rot="0">
            <a:off x="318355" y="1028700"/>
            <a:ext cx="4343990" cy="5424584"/>
          </a:xfrm>
          <a:custGeom>
            <a:avLst/>
            <a:gdLst/>
            <a:ahLst/>
            <a:cxnLst/>
            <a:rect r="r" b="b" t="t" l="l"/>
            <a:pathLst>
              <a:path h="5424584" w="4343990">
                <a:moveTo>
                  <a:pt x="0" y="0"/>
                </a:moveTo>
                <a:lnTo>
                  <a:pt x="4343989" y="0"/>
                </a:lnTo>
                <a:lnTo>
                  <a:pt x="4343989" y="5424584"/>
                </a:lnTo>
                <a:lnTo>
                  <a:pt x="0" y="5424584"/>
                </a:lnTo>
                <a:lnTo>
                  <a:pt x="0" y="0"/>
                </a:lnTo>
                <a:close/>
              </a:path>
            </a:pathLst>
          </a:custGeom>
          <a:blipFill>
            <a:blip r:embed="rId9"/>
            <a:stretch>
              <a:fillRect l="0" t="0" r="0" b="0"/>
            </a:stretch>
          </a:blipFill>
        </p:spPr>
      </p:sp>
      <p:sp>
        <p:nvSpPr>
          <p:cNvPr name="Freeform 7" id="7"/>
          <p:cNvSpPr/>
          <p:nvPr/>
        </p:nvSpPr>
        <p:spPr>
          <a:xfrm flipH="false" flipV="false" rot="0">
            <a:off x="13404973" y="5975265"/>
            <a:ext cx="4428713" cy="4114800"/>
          </a:xfrm>
          <a:custGeom>
            <a:avLst/>
            <a:gdLst/>
            <a:ahLst/>
            <a:cxnLst/>
            <a:rect r="r" b="b" t="t" l="l"/>
            <a:pathLst>
              <a:path h="4114800" w="4428713">
                <a:moveTo>
                  <a:pt x="0" y="0"/>
                </a:moveTo>
                <a:lnTo>
                  <a:pt x="4428713" y="0"/>
                </a:lnTo>
                <a:lnTo>
                  <a:pt x="4428713" y="4114800"/>
                </a:lnTo>
                <a:lnTo>
                  <a:pt x="0" y="4114800"/>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8" id="8"/>
          <p:cNvSpPr/>
          <p:nvPr/>
        </p:nvSpPr>
        <p:spPr>
          <a:xfrm flipH="false" flipV="false" rot="0">
            <a:off x="9895567" y="7020062"/>
            <a:ext cx="3509406" cy="3266938"/>
          </a:xfrm>
          <a:custGeom>
            <a:avLst/>
            <a:gdLst/>
            <a:ahLst/>
            <a:cxnLst/>
            <a:rect r="r" b="b" t="t" l="l"/>
            <a:pathLst>
              <a:path h="3266938" w="3509406">
                <a:moveTo>
                  <a:pt x="0" y="0"/>
                </a:moveTo>
                <a:lnTo>
                  <a:pt x="3509406" y="0"/>
                </a:lnTo>
                <a:lnTo>
                  <a:pt x="3509406" y="3266938"/>
                </a:lnTo>
                <a:lnTo>
                  <a:pt x="0" y="3266938"/>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9" id="9"/>
          <p:cNvSpPr/>
          <p:nvPr/>
        </p:nvSpPr>
        <p:spPr>
          <a:xfrm flipH="false" flipV="false" rot="0">
            <a:off x="318355" y="7020062"/>
            <a:ext cx="4014911" cy="2452746"/>
          </a:xfrm>
          <a:custGeom>
            <a:avLst/>
            <a:gdLst/>
            <a:ahLst/>
            <a:cxnLst/>
            <a:rect r="r" b="b" t="t" l="l"/>
            <a:pathLst>
              <a:path h="2452746" w="4014911">
                <a:moveTo>
                  <a:pt x="0" y="0"/>
                </a:moveTo>
                <a:lnTo>
                  <a:pt x="4014911" y="0"/>
                </a:lnTo>
                <a:lnTo>
                  <a:pt x="4014911" y="2452745"/>
                </a:lnTo>
                <a:lnTo>
                  <a:pt x="0" y="2452745"/>
                </a:lnTo>
                <a:lnTo>
                  <a:pt x="0" y="0"/>
                </a:lnTo>
                <a:close/>
              </a:path>
            </a:pathLst>
          </a:custGeom>
          <a:blipFill>
            <a:blip r:embed="rId14">
              <a:extLst>
                <a:ext uri="{96DAC541-7B7A-43D3-8B79-37D633B846F1}">
                  <asvg:svgBlip xmlns:asvg="http://schemas.microsoft.com/office/drawing/2016/SVG/main" r:embed="rId15"/>
                </a:ext>
              </a:extLst>
            </a:blip>
            <a:stretch>
              <a:fillRect l="0" t="0" r="0" b="0"/>
            </a:stretch>
          </a:blipFill>
        </p:spPr>
      </p:sp>
      <p:sp>
        <p:nvSpPr>
          <p:cNvPr name="TextBox 10" id="10"/>
          <p:cNvSpPr txBox="true"/>
          <p:nvPr/>
        </p:nvSpPr>
        <p:spPr>
          <a:xfrm rot="0">
            <a:off x="9550646" y="1903700"/>
            <a:ext cx="7708654" cy="982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Synopsis</a:t>
            </a:r>
          </a:p>
        </p:txBody>
      </p:sp>
      <p:sp>
        <p:nvSpPr>
          <p:cNvPr name="TextBox 11" id="11"/>
          <p:cNvSpPr txBox="true"/>
          <p:nvPr/>
        </p:nvSpPr>
        <p:spPr>
          <a:xfrm rot="0">
            <a:off x="9550646" y="3002409"/>
            <a:ext cx="7076685" cy="4272915"/>
          </a:xfrm>
          <a:prstGeom prst="rect">
            <a:avLst/>
          </a:prstGeom>
        </p:spPr>
        <p:txBody>
          <a:bodyPr anchor="t" rtlCol="false" tIns="0" lIns="0" bIns="0" rIns="0">
            <a:spAutoFit/>
          </a:bodyPr>
          <a:lstStyle/>
          <a:p>
            <a:pPr algn="l">
              <a:lnSpc>
                <a:spcPts val="2295"/>
              </a:lnSpc>
            </a:pPr>
            <a:r>
              <a:rPr lang="en-US" sz="1700" spc="102" b="true">
                <a:solidFill>
                  <a:srgbClr val="000000"/>
                </a:solidFill>
                <a:latin typeface="Quicksand Semi-Bold"/>
                <a:ea typeface="Quicksand Semi-Bold"/>
                <a:cs typeface="Quicksand Semi-Bold"/>
                <a:sym typeface="Quicksand Semi-Bold"/>
              </a:rPr>
              <a:t>"Je t'attendais... depuis le jour de ma mort."</a:t>
            </a:r>
          </a:p>
          <a:p>
            <a:pPr algn="l">
              <a:lnSpc>
                <a:spcPts val="2295"/>
              </a:lnSpc>
            </a:pPr>
          </a:p>
          <a:p>
            <a:pPr algn="l" marL="0" indent="0" lvl="0">
              <a:lnSpc>
                <a:spcPts val="2295"/>
              </a:lnSpc>
              <a:spcBef>
                <a:spcPct val="0"/>
              </a:spcBef>
            </a:pPr>
            <a:r>
              <a:rPr lang="en-US" b="true" sz="1700" spc="102">
                <a:solidFill>
                  <a:srgbClr val="000000"/>
                </a:solidFill>
                <a:latin typeface="Quicksand Semi-Bold"/>
                <a:ea typeface="Quicksand Semi-Bold"/>
                <a:cs typeface="Quicksand Semi-Bold"/>
                <a:sym typeface="Quicksand Semi-Bold"/>
              </a:rPr>
              <a:t>Rosalie est une jeune fille capable de communiquer avec les morts. Rejetée par tout le monde, elle mène une</a:t>
            </a:r>
            <a:r>
              <a:rPr lang="en-US" b="true" sz="1700" spc="102" u="none">
                <a:solidFill>
                  <a:srgbClr val="000000"/>
                </a:solidFill>
                <a:latin typeface="Quicksand Semi-Bold"/>
                <a:ea typeface="Quicksand Semi-Bold"/>
                <a:cs typeface="Quicksand Semi-Bold"/>
                <a:sym typeface="Quicksand Semi-Bold"/>
              </a:rPr>
              <a:t> vie à recueillir des informations auprès des corps exhumés des ruines en communiquant avec eux. Mais un jour, elle rencontre le squelette d'Hugo, le plus puissant chevalier mort-vivant. Après avoir découvert son passé, et la tristesse qu'il éprouve, Rosalie hérite de son "art occulte de manipuler les morts" ?!</a:t>
            </a:r>
          </a:p>
          <a:p>
            <a:pPr algn="l" marL="0" indent="0" lvl="0">
              <a:lnSpc>
                <a:spcPts val="2295"/>
              </a:lnSpc>
              <a:spcBef>
                <a:spcPct val="0"/>
              </a:spcBef>
            </a:pPr>
          </a:p>
          <a:p>
            <a:pPr algn="l" marL="0" indent="0" lvl="0">
              <a:lnSpc>
                <a:spcPts val="2295"/>
              </a:lnSpc>
              <a:spcBef>
                <a:spcPct val="0"/>
              </a:spcBef>
            </a:pPr>
            <a:r>
              <a:rPr lang="en-US" b="true" sz="1700" spc="102" u="none">
                <a:solidFill>
                  <a:srgbClr val="000000"/>
                </a:solidFill>
                <a:latin typeface="Quicksand Semi-Bold"/>
                <a:ea typeface="Quicksand Semi-Bold"/>
                <a:cs typeface="Quicksand Semi-Bold"/>
                <a:sym typeface="Quicksand Semi-Bold"/>
              </a:rPr>
              <a:t>Voici l'histoire d'une jeune fille solitaire qui se lie d'amitié avec les morts, devient nécromancienne, et change le monde !</a:t>
            </a:r>
          </a:p>
          <a:p>
            <a:pPr algn="l" marL="0" indent="0" lvl="0">
              <a:lnSpc>
                <a:spcPts val="2295"/>
              </a:lnSpc>
              <a:spcBef>
                <a:spcPct val="0"/>
              </a:spcBef>
            </a:pPr>
          </a:p>
        </p:txBody>
      </p:sp>
    </p:spTree>
  </p:cSld>
  <p:clrMapOvr>
    <a:masterClrMapping/>
  </p:clrMapOvr>
</p:sld>
</file>

<file path=ppt/slides/slide56.xml><?xml version="1.0" encoding="utf-8"?>
<p:sld xmlns:p="http://schemas.openxmlformats.org/presentationml/2006/main" xmlns:a="http://schemas.openxmlformats.org/drawingml/2006/main" xmlns:r="http://schemas.openxmlformats.org/officeDocument/2006/relationships">
  <p:cSld>
    <p:bg>
      <p:bgPr>
        <a:solidFill>
          <a:srgbClr val="F6A64A"/>
        </a:solidFill>
      </p:bgPr>
    </p:bg>
    <p:spTree>
      <p:nvGrpSpPr>
        <p:cNvPr id="1" name=""/>
        <p:cNvGrpSpPr/>
        <p:nvPr/>
      </p:nvGrpSpPr>
      <p:grpSpPr>
        <a:xfrm>
          <a:off x="0" y="0"/>
          <a:ext cx="0" cy="0"/>
          <a:chOff x="0" y="0"/>
          <a:chExt cx="0" cy="0"/>
        </a:xfrm>
      </p:grpSpPr>
      <p:grpSp>
        <p:nvGrpSpPr>
          <p:cNvPr name="Group 2" id="2"/>
          <p:cNvGrpSpPr/>
          <p:nvPr/>
        </p:nvGrpSpPr>
        <p:grpSpPr>
          <a:xfrm rot="0">
            <a:off x="821526" y="821621"/>
            <a:ext cx="16644948" cy="8643757"/>
            <a:chOff x="0" y="0"/>
            <a:chExt cx="6236922" cy="3238847"/>
          </a:xfrm>
        </p:grpSpPr>
        <p:sp>
          <p:nvSpPr>
            <p:cNvPr name="Freeform 3" id="3"/>
            <p:cNvSpPr/>
            <p:nvPr/>
          </p:nvSpPr>
          <p:spPr>
            <a:xfrm flipH="false" flipV="false" rot="0">
              <a:off x="0" y="0"/>
              <a:ext cx="6236922" cy="3238847"/>
            </a:xfrm>
            <a:custGeom>
              <a:avLst/>
              <a:gdLst/>
              <a:ahLst/>
              <a:cxnLst/>
              <a:rect r="r" b="b" t="t" l="l"/>
              <a:pathLst>
                <a:path h="3238847" w="6236922">
                  <a:moveTo>
                    <a:pt x="1395" y="0"/>
                  </a:moveTo>
                  <a:lnTo>
                    <a:pt x="6235527" y="0"/>
                  </a:lnTo>
                  <a:cubicBezTo>
                    <a:pt x="6236298" y="0"/>
                    <a:pt x="6236922" y="625"/>
                    <a:pt x="6236922" y="1395"/>
                  </a:cubicBezTo>
                  <a:lnTo>
                    <a:pt x="6236922" y="3237452"/>
                  </a:lnTo>
                  <a:cubicBezTo>
                    <a:pt x="6236922" y="3238222"/>
                    <a:pt x="6236298" y="3238847"/>
                    <a:pt x="6235527" y="3238847"/>
                  </a:cubicBezTo>
                  <a:lnTo>
                    <a:pt x="1395" y="3238847"/>
                  </a:lnTo>
                  <a:cubicBezTo>
                    <a:pt x="625" y="3238847"/>
                    <a:pt x="0" y="3238222"/>
                    <a:pt x="0" y="3237452"/>
                  </a:cubicBezTo>
                  <a:lnTo>
                    <a:pt x="0" y="1395"/>
                  </a:lnTo>
                  <a:cubicBezTo>
                    <a:pt x="0" y="625"/>
                    <a:pt x="625" y="0"/>
                    <a:pt x="1395" y="0"/>
                  </a:cubicBezTo>
                  <a:close/>
                </a:path>
              </a:pathLst>
            </a:custGeom>
            <a:solidFill>
              <a:srgbClr val="FFFFFF"/>
            </a:solidFill>
          </p:spPr>
        </p:sp>
        <p:sp>
          <p:nvSpPr>
            <p:cNvPr name="TextBox 4" id="4"/>
            <p:cNvSpPr txBox="true"/>
            <p:nvPr/>
          </p:nvSpPr>
          <p:spPr>
            <a:xfrm>
              <a:off x="0" y="-9525"/>
              <a:ext cx="6236922" cy="3248372"/>
            </a:xfrm>
            <a:prstGeom prst="rect">
              <a:avLst/>
            </a:prstGeom>
          </p:spPr>
          <p:txBody>
            <a:bodyPr anchor="ctr" rtlCol="false" tIns="19016" lIns="19016" bIns="19016" rIns="19016"/>
            <a:lstStyle/>
            <a:p>
              <a:pPr algn="ctr">
                <a:lnSpc>
                  <a:spcPts val="733"/>
                </a:lnSpc>
                <a:spcBef>
                  <a:spcPct val="0"/>
                </a:spcBef>
              </a:pPr>
            </a:p>
          </p:txBody>
        </p:sp>
      </p:grpSp>
      <p:sp>
        <p:nvSpPr>
          <p:cNvPr name="Freeform 5" id="5"/>
          <p:cNvSpPr/>
          <p:nvPr/>
        </p:nvSpPr>
        <p:spPr>
          <a:xfrm flipH="false" flipV="false" rot="0">
            <a:off x="15749360" y="8678629"/>
            <a:ext cx="3019880" cy="2261135"/>
          </a:xfrm>
          <a:custGeom>
            <a:avLst/>
            <a:gdLst/>
            <a:ahLst/>
            <a:cxnLst/>
            <a:rect r="r" b="b" t="t" l="l"/>
            <a:pathLst>
              <a:path h="2261135" w="3019880">
                <a:moveTo>
                  <a:pt x="0" y="0"/>
                </a:moveTo>
                <a:lnTo>
                  <a:pt x="3019880" y="0"/>
                </a:lnTo>
                <a:lnTo>
                  <a:pt x="3019880" y="2261135"/>
                </a:lnTo>
                <a:lnTo>
                  <a:pt x="0" y="226113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189212" y="1395975"/>
            <a:ext cx="1984703" cy="1807884"/>
          </a:xfrm>
          <a:custGeom>
            <a:avLst/>
            <a:gdLst/>
            <a:ahLst/>
            <a:cxnLst/>
            <a:rect r="r" b="b" t="t" l="l"/>
            <a:pathLst>
              <a:path h="1807884" w="1984703">
                <a:moveTo>
                  <a:pt x="0" y="0"/>
                </a:moveTo>
                <a:lnTo>
                  <a:pt x="1984702" y="0"/>
                </a:lnTo>
                <a:lnTo>
                  <a:pt x="1984702" y="1807884"/>
                </a:lnTo>
                <a:lnTo>
                  <a:pt x="0" y="180788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2805132" y="-1720474"/>
            <a:ext cx="3211541" cy="3285464"/>
          </a:xfrm>
          <a:custGeom>
            <a:avLst/>
            <a:gdLst/>
            <a:ahLst/>
            <a:cxnLst/>
            <a:rect r="r" b="b" t="t" l="l"/>
            <a:pathLst>
              <a:path h="3285464" w="3211541">
                <a:moveTo>
                  <a:pt x="0" y="0"/>
                </a:moveTo>
                <a:lnTo>
                  <a:pt x="3211540" y="0"/>
                </a:lnTo>
                <a:lnTo>
                  <a:pt x="3211540" y="3285464"/>
                </a:lnTo>
                <a:lnTo>
                  <a:pt x="0" y="328546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p:cNvSpPr/>
          <p:nvPr/>
        </p:nvSpPr>
        <p:spPr>
          <a:xfrm flipH="false" flipV="false" rot="0">
            <a:off x="11078302" y="514646"/>
            <a:ext cx="6539661" cy="9257707"/>
          </a:xfrm>
          <a:custGeom>
            <a:avLst/>
            <a:gdLst/>
            <a:ahLst/>
            <a:cxnLst/>
            <a:rect r="r" b="b" t="t" l="l"/>
            <a:pathLst>
              <a:path h="9257707" w="6539661">
                <a:moveTo>
                  <a:pt x="0" y="0"/>
                </a:moveTo>
                <a:lnTo>
                  <a:pt x="6539661" y="0"/>
                </a:lnTo>
                <a:lnTo>
                  <a:pt x="6539661" y="9257708"/>
                </a:lnTo>
                <a:lnTo>
                  <a:pt x="0" y="9257708"/>
                </a:lnTo>
                <a:lnTo>
                  <a:pt x="0" y="0"/>
                </a:lnTo>
                <a:close/>
              </a:path>
            </a:pathLst>
          </a:custGeom>
          <a:blipFill>
            <a:blip r:embed="rId8"/>
            <a:stretch>
              <a:fillRect l="0" t="0" r="0" b="0"/>
            </a:stretch>
          </a:blipFill>
        </p:spPr>
      </p:sp>
      <p:sp>
        <p:nvSpPr>
          <p:cNvPr name="Freeform 9" id="9"/>
          <p:cNvSpPr/>
          <p:nvPr/>
        </p:nvSpPr>
        <p:spPr>
          <a:xfrm flipH="false" flipV="false" rot="0">
            <a:off x="0" y="6713517"/>
            <a:ext cx="5325620" cy="3534835"/>
          </a:xfrm>
          <a:custGeom>
            <a:avLst/>
            <a:gdLst/>
            <a:ahLst/>
            <a:cxnLst/>
            <a:rect r="r" b="b" t="t" l="l"/>
            <a:pathLst>
              <a:path h="3534835" w="5325620">
                <a:moveTo>
                  <a:pt x="0" y="0"/>
                </a:moveTo>
                <a:lnTo>
                  <a:pt x="5325620" y="0"/>
                </a:lnTo>
                <a:lnTo>
                  <a:pt x="5325620" y="3534835"/>
                </a:lnTo>
                <a:lnTo>
                  <a:pt x="0" y="3534835"/>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10" id="10"/>
          <p:cNvSpPr/>
          <p:nvPr/>
        </p:nvSpPr>
        <p:spPr>
          <a:xfrm flipH="false" flipV="false" rot="0">
            <a:off x="6881196" y="6310295"/>
            <a:ext cx="4260667" cy="3938057"/>
          </a:xfrm>
          <a:custGeom>
            <a:avLst/>
            <a:gdLst/>
            <a:ahLst/>
            <a:cxnLst/>
            <a:rect r="r" b="b" t="t" l="l"/>
            <a:pathLst>
              <a:path h="3938057" w="4260667">
                <a:moveTo>
                  <a:pt x="0" y="0"/>
                </a:moveTo>
                <a:lnTo>
                  <a:pt x="4260666" y="0"/>
                </a:lnTo>
                <a:lnTo>
                  <a:pt x="4260666" y="3938057"/>
                </a:lnTo>
                <a:lnTo>
                  <a:pt x="0" y="3938057"/>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11" id="11"/>
          <p:cNvSpPr/>
          <p:nvPr/>
        </p:nvSpPr>
        <p:spPr>
          <a:xfrm flipH="false" flipV="false" rot="0">
            <a:off x="7255279" y="-1235779"/>
            <a:ext cx="3823023" cy="4114800"/>
          </a:xfrm>
          <a:custGeom>
            <a:avLst/>
            <a:gdLst/>
            <a:ahLst/>
            <a:cxnLst/>
            <a:rect r="r" b="b" t="t" l="l"/>
            <a:pathLst>
              <a:path h="4114800" w="3823023">
                <a:moveTo>
                  <a:pt x="0" y="0"/>
                </a:moveTo>
                <a:lnTo>
                  <a:pt x="3823023" y="0"/>
                </a:lnTo>
                <a:lnTo>
                  <a:pt x="3823023" y="4114800"/>
                </a:lnTo>
                <a:lnTo>
                  <a:pt x="0" y="4114800"/>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
        <p:nvSpPr>
          <p:cNvPr name="TextBox 12" id="12"/>
          <p:cNvSpPr txBox="true"/>
          <p:nvPr/>
        </p:nvSpPr>
        <p:spPr>
          <a:xfrm rot="0">
            <a:off x="1839234" y="3758169"/>
            <a:ext cx="7076685" cy="1565910"/>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Semi-Bold"/>
                <a:ea typeface="Quicksand Semi-Bold"/>
                <a:cs typeface="Quicksand Semi-Bold"/>
                <a:sym typeface="Quicksand Semi-Bold"/>
              </a:rPr>
              <a:t>G</a:t>
            </a:r>
            <a:r>
              <a:rPr lang="en-US" b="true" sz="2299" spc="137" u="none">
                <a:solidFill>
                  <a:srgbClr val="000000"/>
                </a:solidFill>
                <a:latin typeface="Quicksand Semi-Bold"/>
                <a:ea typeface="Quicksand Semi-Bold"/>
                <a:cs typeface="Quicksand Semi-Bold"/>
                <a:sym typeface="Quicksand Semi-Bold"/>
              </a:rPr>
              <a:t>enre</a:t>
            </a:r>
            <a:r>
              <a:rPr lang="en-US" b="true" sz="2299" spc="137" u="none">
                <a:solidFill>
                  <a:srgbClr val="000000"/>
                </a:solidFill>
                <a:latin typeface="Quicksand Bold"/>
                <a:ea typeface="Quicksand Bold"/>
                <a:cs typeface="Quicksand Bold"/>
                <a:sym typeface="Quicksand Bold"/>
              </a:rPr>
              <a:t> </a:t>
            </a:r>
            <a:r>
              <a:rPr lang="en-US" b="true" sz="2299" spc="137">
                <a:solidFill>
                  <a:srgbClr val="000000"/>
                </a:solidFill>
                <a:latin typeface="Quicksand Bold"/>
                <a:ea typeface="Quicksand Bold"/>
                <a:cs typeface="Quicksand Bold"/>
                <a:sym typeface="Quicksand Bold"/>
              </a:rPr>
              <a:t>: Shonen</a:t>
            </a:r>
          </a:p>
          <a:p>
            <a:pPr algn="l" marL="0" indent="0" lvl="0">
              <a:lnSpc>
                <a:spcPts val="3104"/>
              </a:lnSpc>
              <a:spcBef>
                <a:spcPct val="0"/>
              </a:spcBef>
            </a:pPr>
          </a:p>
          <a:p>
            <a:pPr algn="l" marL="0" indent="0" lvl="0">
              <a:lnSpc>
                <a:spcPts val="3104"/>
              </a:lnSpc>
              <a:spcBef>
                <a:spcPct val="0"/>
              </a:spcBef>
            </a:pPr>
            <a:r>
              <a:rPr lang="en-US" b="true" sz="2299" spc="137" u="none">
                <a:solidFill>
                  <a:srgbClr val="000000"/>
                </a:solidFill>
                <a:latin typeface="Quicksand Semi-Bold"/>
                <a:ea typeface="Quicksand Semi-Bold"/>
                <a:cs typeface="Quicksand Semi-Bold"/>
                <a:sym typeface="Quicksand Semi-Bold"/>
              </a:rPr>
              <a:t>Série en cours (2 tomes en France)</a:t>
            </a:r>
          </a:p>
          <a:p>
            <a:pPr algn="l" marL="0" indent="0" lvl="0">
              <a:lnSpc>
                <a:spcPts val="3104"/>
              </a:lnSpc>
              <a:spcBef>
                <a:spcPct val="0"/>
              </a:spcBef>
            </a:pPr>
          </a:p>
        </p:txBody>
      </p:sp>
      <p:sp>
        <p:nvSpPr>
          <p:cNvPr name="TextBox 13" id="13"/>
          <p:cNvSpPr txBox="true"/>
          <p:nvPr/>
        </p:nvSpPr>
        <p:spPr>
          <a:xfrm rot="0">
            <a:off x="1839234" y="5320269"/>
            <a:ext cx="7076685" cy="394335"/>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Bold"/>
                <a:ea typeface="Quicksand Bold"/>
                <a:cs typeface="Quicksand Bold"/>
                <a:sym typeface="Quicksand Bold"/>
              </a:rPr>
              <a:t>Mots clés : Action, magie, humour</a:t>
            </a:r>
          </a:p>
        </p:txBody>
      </p:sp>
      <p:sp>
        <p:nvSpPr>
          <p:cNvPr name="TextBox 14" id="14"/>
          <p:cNvSpPr txBox="true"/>
          <p:nvPr/>
        </p:nvSpPr>
        <p:spPr>
          <a:xfrm rot="0">
            <a:off x="1719847" y="2641315"/>
            <a:ext cx="9865002" cy="19354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Wiitch and Mercenary</a:t>
            </a:r>
          </a:p>
          <a:p>
            <a:pPr algn="l">
              <a:lnSpc>
                <a:spcPts val="7560"/>
              </a:lnSpc>
            </a:pPr>
          </a:p>
        </p:txBody>
      </p:sp>
    </p:spTree>
  </p:cSld>
  <p:clrMapOvr>
    <a:masterClrMapping/>
  </p:clrMapOvr>
</p:sld>
</file>

<file path=ppt/slides/slide57.xml><?xml version="1.0" encoding="utf-8"?>
<p:sld xmlns:p="http://schemas.openxmlformats.org/presentationml/2006/main" xmlns:a="http://schemas.openxmlformats.org/drawingml/2006/main" xmlns:r="http://schemas.openxmlformats.org/officeDocument/2006/relationships">
  <p:cSld>
    <p:bg>
      <p:bgPr>
        <a:solidFill>
          <a:srgbClr val="EDECED"/>
        </a:solidFill>
      </p:bgPr>
    </p:bg>
    <p:spTree>
      <p:nvGrpSpPr>
        <p:cNvPr id="1" name=""/>
        <p:cNvGrpSpPr/>
        <p:nvPr/>
      </p:nvGrpSpPr>
      <p:grpSpPr>
        <a:xfrm>
          <a:off x="0" y="0"/>
          <a:ext cx="0" cy="0"/>
          <a:chOff x="0" y="0"/>
          <a:chExt cx="0" cy="0"/>
        </a:xfrm>
      </p:grpSpPr>
      <p:sp>
        <p:nvSpPr>
          <p:cNvPr name="Freeform 2" id="2"/>
          <p:cNvSpPr/>
          <p:nvPr/>
        </p:nvSpPr>
        <p:spPr>
          <a:xfrm flipH="true" flipV="false" rot="0">
            <a:off x="5611395" y="1028700"/>
            <a:ext cx="2221424" cy="2575564"/>
          </a:xfrm>
          <a:custGeom>
            <a:avLst/>
            <a:gdLst/>
            <a:ahLst/>
            <a:cxnLst/>
            <a:rect r="r" b="b" t="t" l="l"/>
            <a:pathLst>
              <a:path h="2575564" w="2221424">
                <a:moveTo>
                  <a:pt x="2221424" y="0"/>
                </a:moveTo>
                <a:lnTo>
                  <a:pt x="0" y="0"/>
                </a:lnTo>
                <a:lnTo>
                  <a:pt x="0" y="2575564"/>
                </a:lnTo>
                <a:lnTo>
                  <a:pt x="2221424" y="2575564"/>
                </a:lnTo>
                <a:lnTo>
                  <a:pt x="2221424"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550486" y="-486809"/>
            <a:ext cx="3158372" cy="3150476"/>
          </a:xfrm>
          <a:custGeom>
            <a:avLst/>
            <a:gdLst/>
            <a:ahLst/>
            <a:cxnLst/>
            <a:rect r="r" b="b" t="t" l="l"/>
            <a:pathLst>
              <a:path h="3150476" w="3158372">
                <a:moveTo>
                  <a:pt x="0" y="0"/>
                </a:moveTo>
                <a:lnTo>
                  <a:pt x="3158372" y="0"/>
                </a:lnTo>
                <a:lnTo>
                  <a:pt x="3158372" y="3150476"/>
                </a:lnTo>
                <a:lnTo>
                  <a:pt x="0" y="3150476"/>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919535" y="9106756"/>
            <a:ext cx="3211541" cy="3285464"/>
          </a:xfrm>
          <a:custGeom>
            <a:avLst/>
            <a:gdLst/>
            <a:ahLst/>
            <a:cxnLst/>
            <a:rect r="r" b="b" t="t" l="l"/>
            <a:pathLst>
              <a:path h="3285464" w="3211541">
                <a:moveTo>
                  <a:pt x="0" y="0"/>
                </a:moveTo>
                <a:lnTo>
                  <a:pt x="3211541" y="0"/>
                </a:lnTo>
                <a:lnTo>
                  <a:pt x="3211541" y="3285464"/>
                </a:lnTo>
                <a:lnTo>
                  <a:pt x="0" y="328546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true" flipV="false" rot="0">
            <a:off x="10058400" y="0"/>
            <a:ext cx="8229600" cy="8229600"/>
          </a:xfrm>
          <a:custGeom>
            <a:avLst/>
            <a:gdLst/>
            <a:ahLst/>
            <a:cxnLst/>
            <a:rect r="r" b="b" t="t" l="l"/>
            <a:pathLst>
              <a:path h="8229600" w="8229600">
                <a:moveTo>
                  <a:pt x="8229600" y="0"/>
                </a:moveTo>
                <a:lnTo>
                  <a:pt x="0" y="0"/>
                </a:lnTo>
                <a:lnTo>
                  <a:pt x="0" y="8229600"/>
                </a:lnTo>
                <a:lnTo>
                  <a:pt x="8229600" y="8229600"/>
                </a:lnTo>
                <a:lnTo>
                  <a:pt x="8229600" y="0"/>
                </a:lnTo>
                <a:close/>
              </a:path>
            </a:pathLst>
          </a:custGeom>
          <a:blipFill>
            <a:blip r:embed="rId8"/>
            <a:stretch>
              <a:fillRect l="0" t="0" r="0" b="0"/>
            </a:stretch>
          </a:blipFill>
        </p:spPr>
      </p:sp>
      <p:sp>
        <p:nvSpPr>
          <p:cNvPr name="Freeform 6" id="6"/>
          <p:cNvSpPr/>
          <p:nvPr/>
        </p:nvSpPr>
        <p:spPr>
          <a:xfrm flipH="false" flipV="false" rot="0">
            <a:off x="13100924" y="3704949"/>
            <a:ext cx="4465763" cy="6356958"/>
          </a:xfrm>
          <a:custGeom>
            <a:avLst/>
            <a:gdLst/>
            <a:ahLst/>
            <a:cxnLst/>
            <a:rect r="r" b="b" t="t" l="l"/>
            <a:pathLst>
              <a:path h="6356958" w="4465763">
                <a:moveTo>
                  <a:pt x="0" y="0"/>
                </a:moveTo>
                <a:lnTo>
                  <a:pt x="4465763" y="0"/>
                </a:lnTo>
                <a:lnTo>
                  <a:pt x="4465763" y="6356958"/>
                </a:lnTo>
                <a:lnTo>
                  <a:pt x="0" y="6356958"/>
                </a:lnTo>
                <a:lnTo>
                  <a:pt x="0" y="0"/>
                </a:lnTo>
                <a:close/>
              </a:path>
            </a:pathLst>
          </a:custGeom>
          <a:blipFill>
            <a:blip r:embed="rId9"/>
            <a:stretch>
              <a:fillRect l="0" t="0" r="0" b="0"/>
            </a:stretch>
          </a:blipFill>
        </p:spPr>
      </p:sp>
      <p:sp>
        <p:nvSpPr>
          <p:cNvPr name="Freeform 7" id="7"/>
          <p:cNvSpPr/>
          <p:nvPr/>
        </p:nvSpPr>
        <p:spPr>
          <a:xfrm flipH="false" flipV="false" rot="0">
            <a:off x="8706677" y="331453"/>
            <a:ext cx="4394247" cy="6356958"/>
          </a:xfrm>
          <a:custGeom>
            <a:avLst/>
            <a:gdLst/>
            <a:ahLst/>
            <a:cxnLst/>
            <a:rect r="r" b="b" t="t" l="l"/>
            <a:pathLst>
              <a:path h="6356958" w="4394247">
                <a:moveTo>
                  <a:pt x="0" y="0"/>
                </a:moveTo>
                <a:lnTo>
                  <a:pt x="4394247" y="0"/>
                </a:lnTo>
                <a:lnTo>
                  <a:pt x="4394247" y="6356958"/>
                </a:lnTo>
                <a:lnTo>
                  <a:pt x="0" y="6356958"/>
                </a:lnTo>
                <a:lnTo>
                  <a:pt x="0" y="0"/>
                </a:lnTo>
                <a:close/>
              </a:path>
            </a:pathLst>
          </a:custGeom>
          <a:blipFill>
            <a:blip r:embed="rId10"/>
            <a:stretch>
              <a:fillRect l="0" t="0" r="0" b="0"/>
            </a:stretch>
          </a:blipFill>
        </p:spPr>
      </p:sp>
      <p:sp>
        <p:nvSpPr>
          <p:cNvPr name="Freeform 8" id="8"/>
          <p:cNvSpPr/>
          <p:nvPr/>
        </p:nvSpPr>
        <p:spPr>
          <a:xfrm flipH="false" flipV="false" rot="0">
            <a:off x="8944080" y="6688411"/>
            <a:ext cx="3919440" cy="3376052"/>
          </a:xfrm>
          <a:custGeom>
            <a:avLst/>
            <a:gdLst/>
            <a:ahLst/>
            <a:cxnLst/>
            <a:rect r="r" b="b" t="t" l="l"/>
            <a:pathLst>
              <a:path h="3376052" w="3919440">
                <a:moveTo>
                  <a:pt x="0" y="0"/>
                </a:moveTo>
                <a:lnTo>
                  <a:pt x="3919441" y="0"/>
                </a:lnTo>
                <a:lnTo>
                  <a:pt x="3919441" y="3376052"/>
                </a:lnTo>
                <a:lnTo>
                  <a:pt x="0" y="3376052"/>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TextBox 9" id="9"/>
          <p:cNvSpPr txBox="true"/>
          <p:nvPr/>
        </p:nvSpPr>
        <p:spPr>
          <a:xfrm rot="0">
            <a:off x="756134" y="3944104"/>
            <a:ext cx="7076685" cy="4558665"/>
          </a:xfrm>
          <a:prstGeom prst="rect">
            <a:avLst/>
          </a:prstGeom>
        </p:spPr>
        <p:txBody>
          <a:bodyPr anchor="t" rtlCol="false" tIns="0" lIns="0" bIns="0" rIns="0">
            <a:spAutoFit/>
          </a:bodyPr>
          <a:lstStyle/>
          <a:p>
            <a:pPr algn="l" marL="0" indent="0" lvl="0">
              <a:lnSpc>
                <a:spcPts val="2295"/>
              </a:lnSpc>
              <a:spcBef>
                <a:spcPct val="0"/>
              </a:spcBef>
            </a:pPr>
            <a:r>
              <a:rPr lang="en-US" b="true" sz="1700" spc="102" u="none">
                <a:solidFill>
                  <a:srgbClr val="000000"/>
                </a:solidFill>
                <a:latin typeface="Quicksand Semi-Bold"/>
                <a:ea typeface="Quicksand Semi-Bold"/>
                <a:cs typeface="Quicksand Semi-Bold"/>
                <a:sym typeface="Quicksand Semi-Bold"/>
              </a:rPr>
              <a:t>Dans un monde où les sorcières sont craintes et pourchassées à cause de leurs pouvoirs redoutables, Siasha, l'une des plus puissantes de toutes, est traquée par une armée de mercenaires.</a:t>
            </a:r>
          </a:p>
          <a:p>
            <a:pPr algn="l" marL="0" indent="0" lvl="0">
              <a:lnSpc>
                <a:spcPts val="2295"/>
              </a:lnSpc>
              <a:spcBef>
                <a:spcPct val="0"/>
              </a:spcBef>
            </a:pPr>
          </a:p>
          <a:p>
            <a:pPr algn="l" marL="0" indent="0" lvl="0">
              <a:lnSpc>
                <a:spcPts val="2295"/>
              </a:lnSpc>
              <a:spcBef>
                <a:spcPct val="0"/>
              </a:spcBef>
            </a:pPr>
            <a:r>
              <a:rPr lang="en-US" b="true" sz="1700" spc="102" u="none">
                <a:solidFill>
                  <a:srgbClr val="000000"/>
                </a:solidFill>
                <a:latin typeface="Quicksand Semi-Bold"/>
                <a:ea typeface="Quicksand Semi-Bold"/>
                <a:cs typeface="Quicksand Semi-Bold"/>
                <a:sym typeface="Quicksand Semi-Bold"/>
              </a:rPr>
              <a:t>Parmi eux se trouve Zig, particulièrement réputé pour sa force et sa détermination. Après un affrontement sanglant dont il est le seul survivant, il choisit d'épargner Siasha, touché par son désir sincère de vivre en paix. Cette dernière, consciente du talent du mercenaire, lui propose alors de devenir son garde du corps.</a:t>
            </a:r>
          </a:p>
          <a:p>
            <a:pPr algn="l" marL="0" indent="0" lvl="0">
              <a:lnSpc>
                <a:spcPts val="2295"/>
              </a:lnSpc>
              <a:spcBef>
                <a:spcPct val="0"/>
              </a:spcBef>
            </a:pPr>
          </a:p>
          <a:p>
            <a:pPr algn="l" marL="0" indent="0" lvl="0">
              <a:lnSpc>
                <a:spcPts val="2295"/>
              </a:lnSpc>
              <a:spcBef>
                <a:spcPct val="0"/>
              </a:spcBef>
            </a:pPr>
            <a:r>
              <a:rPr lang="en-US" b="true" sz="1700" spc="102" u="none">
                <a:solidFill>
                  <a:srgbClr val="000000"/>
                </a:solidFill>
                <a:latin typeface="Quicksand Semi-Bold"/>
                <a:ea typeface="Quicksand Semi-Bold"/>
                <a:cs typeface="Quicksand Semi-Bold"/>
                <a:sym typeface="Quicksand Semi-Bold"/>
              </a:rPr>
              <a:t>Ensemble, ils partiront vers des terres inconnues, ignorant encore ce que ce voyage leur révélera sur eux-mêmes et sur la magie.</a:t>
            </a:r>
          </a:p>
          <a:p>
            <a:pPr algn="l" marL="0" indent="0" lvl="0">
              <a:lnSpc>
                <a:spcPts val="2295"/>
              </a:lnSpc>
              <a:spcBef>
                <a:spcPct val="0"/>
              </a:spcBef>
            </a:pPr>
          </a:p>
        </p:txBody>
      </p:sp>
      <p:sp>
        <p:nvSpPr>
          <p:cNvPr name="TextBox 10" id="10"/>
          <p:cNvSpPr txBox="true"/>
          <p:nvPr/>
        </p:nvSpPr>
        <p:spPr>
          <a:xfrm rot="0">
            <a:off x="756134" y="2739867"/>
            <a:ext cx="3538342" cy="982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Synopsis</a:t>
            </a:r>
          </a:p>
        </p:txBody>
      </p:sp>
    </p:spTree>
  </p:cSld>
  <p:clrMapOvr>
    <a:masterClrMapping/>
  </p:clrMapOvr>
</p:sld>
</file>

<file path=ppt/slides/slide58.xml><?xml version="1.0" encoding="utf-8"?>
<p:sld xmlns:p="http://schemas.openxmlformats.org/presentationml/2006/main" xmlns:a="http://schemas.openxmlformats.org/drawingml/2006/main" xmlns:r="http://schemas.openxmlformats.org/officeDocument/2006/relationships">
  <p:cSld>
    <p:bg>
      <p:bgPr>
        <a:solidFill>
          <a:srgbClr val="F6A64A"/>
        </a:solidFill>
      </p:bgPr>
    </p:bg>
    <p:spTree>
      <p:nvGrpSpPr>
        <p:cNvPr id="1" name=""/>
        <p:cNvGrpSpPr/>
        <p:nvPr/>
      </p:nvGrpSpPr>
      <p:grpSpPr>
        <a:xfrm>
          <a:off x="0" y="0"/>
          <a:ext cx="0" cy="0"/>
          <a:chOff x="0" y="0"/>
          <a:chExt cx="0" cy="0"/>
        </a:xfrm>
      </p:grpSpPr>
      <p:grpSp>
        <p:nvGrpSpPr>
          <p:cNvPr name="Group 2" id="2"/>
          <p:cNvGrpSpPr/>
          <p:nvPr/>
        </p:nvGrpSpPr>
        <p:grpSpPr>
          <a:xfrm rot="0">
            <a:off x="821526" y="821621"/>
            <a:ext cx="16644948" cy="8643757"/>
            <a:chOff x="0" y="0"/>
            <a:chExt cx="6236922" cy="3238847"/>
          </a:xfrm>
        </p:grpSpPr>
        <p:sp>
          <p:nvSpPr>
            <p:cNvPr name="Freeform 3" id="3"/>
            <p:cNvSpPr/>
            <p:nvPr/>
          </p:nvSpPr>
          <p:spPr>
            <a:xfrm flipH="false" flipV="false" rot="0">
              <a:off x="0" y="0"/>
              <a:ext cx="6236922" cy="3238847"/>
            </a:xfrm>
            <a:custGeom>
              <a:avLst/>
              <a:gdLst/>
              <a:ahLst/>
              <a:cxnLst/>
              <a:rect r="r" b="b" t="t" l="l"/>
              <a:pathLst>
                <a:path h="3238847" w="6236922">
                  <a:moveTo>
                    <a:pt x="1395" y="0"/>
                  </a:moveTo>
                  <a:lnTo>
                    <a:pt x="6235527" y="0"/>
                  </a:lnTo>
                  <a:cubicBezTo>
                    <a:pt x="6236298" y="0"/>
                    <a:pt x="6236922" y="625"/>
                    <a:pt x="6236922" y="1395"/>
                  </a:cubicBezTo>
                  <a:lnTo>
                    <a:pt x="6236922" y="3237452"/>
                  </a:lnTo>
                  <a:cubicBezTo>
                    <a:pt x="6236922" y="3238222"/>
                    <a:pt x="6236298" y="3238847"/>
                    <a:pt x="6235527" y="3238847"/>
                  </a:cubicBezTo>
                  <a:lnTo>
                    <a:pt x="1395" y="3238847"/>
                  </a:lnTo>
                  <a:cubicBezTo>
                    <a:pt x="625" y="3238847"/>
                    <a:pt x="0" y="3238222"/>
                    <a:pt x="0" y="3237452"/>
                  </a:cubicBezTo>
                  <a:lnTo>
                    <a:pt x="0" y="1395"/>
                  </a:lnTo>
                  <a:cubicBezTo>
                    <a:pt x="0" y="625"/>
                    <a:pt x="625" y="0"/>
                    <a:pt x="1395" y="0"/>
                  </a:cubicBezTo>
                  <a:close/>
                </a:path>
              </a:pathLst>
            </a:custGeom>
            <a:solidFill>
              <a:srgbClr val="FFFFFF"/>
            </a:solidFill>
          </p:spPr>
        </p:sp>
        <p:sp>
          <p:nvSpPr>
            <p:cNvPr name="TextBox 4" id="4"/>
            <p:cNvSpPr txBox="true"/>
            <p:nvPr/>
          </p:nvSpPr>
          <p:spPr>
            <a:xfrm>
              <a:off x="0" y="-9525"/>
              <a:ext cx="6236922" cy="3248372"/>
            </a:xfrm>
            <a:prstGeom prst="rect">
              <a:avLst/>
            </a:prstGeom>
          </p:spPr>
          <p:txBody>
            <a:bodyPr anchor="ctr" rtlCol="false" tIns="19016" lIns="19016" bIns="19016" rIns="19016"/>
            <a:lstStyle/>
            <a:p>
              <a:pPr algn="ctr">
                <a:lnSpc>
                  <a:spcPts val="733"/>
                </a:lnSpc>
                <a:spcBef>
                  <a:spcPct val="0"/>
                </a:spcBef>
              </a:pPr>
            </a:p>
          </p:txBody>
        </p:sp>
      </p:grpSp>
      <p:sp>
        <p:nvSpPr>
          <p:cNvPr name="Freeform 5" id="5"/>
          <p:cNvSpPr/>
          <p:nvPr/>
        </p:nvSpPr>
        <p:spPr>
          <a:xfrm flipH="false" flipV="false" rot="0">
            <a:off x="-584258" y="-398379"/>
            <a:ext cx="2730008" cy="2671995"/>
          </a:xfrm>
          <a:custGeom>
            <a:avLst/>
            <a:gdLst/>
            <a:ahLst/>
            <a:cxnLst/>
            <a:rect r="r" b="b" t="t" l="l"/>
            <a:pathLst>
              <a:path h="2671995" w="2730008">
                <a:moveTo>
                  <a:pt x="0" y="0"/>
                </a:moveTo>
                <a:lnTo>
                  <a:pt x="2730008" y="0"/>
                </a:lnTo>
                <a:lnTo>
                  <a:pt x="2730008" y="2671995"/>
                </a:lnTo>
                <a:lnTo>
                  <a:pt x="0" y="267199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469052" y="378261"/>
            <a:ext cx="6783555" cy="9390985"/>
          </a:xfrm>
          <a:custGeom>
            <a:avLst/>
            <a:gdLst/>
            <a:ahLst/>
            <a:cxnLst/>
            <a:rect r="r" b="b" t="t" l="l"/>
            <a:pathLst>
              <a:path h="9390985" w="6783555">
                <a:moveTo>
                  <a:pt x="0" y="0"/>
                </a:moveTo>
                <a:lnTo>
                  <a:pt x="6783556" y="0"/>
                </a:lnTo>
                <a:lnTo>
                  <a:pt x="6783556" y="9390985"/>
                </a:lnTo>
                <a:lnTo>
                  <a:pt x="0" y="9390985"/>
                </a:lnTo>
                <a:lnTo>
                  <a:pt x="0" y="0"/>
                </a:lnTo>
                <a:close/>
              </a:path>
            </a:pathLst>
          </a:custGeom>
          <a:blipFill>
            <a:blip r:embed="rId4"/>
            <a:stretch>
              <a:fillRect l="0" t="0" r="0" b="0"/>
            </a:stretch>
          </a:blipFill>
        </p:spPr>
      </p:sp>
      <p:sp>
        <p:nvSpPr>
          <p:cNvPr name="Freeform 7" id="7"/>
          <p:cNvSpPr/>
          <p:nvPr/>
        </p:nvSpPr>
        <p:spPr>
          <a:xfrm flipH="false" flipV="false" rot="519265">
            <a:off x="11512544" y="7932492"/>
            <a:ext cx="1850514" cy="1930846"/>
          </a:xfrm>
          <a:custGeom>
            <a:avLst/>
            <a:gdLst/>
            <a:ahLst/>
            <a:cxnLst/>
            <a:rect r="r" b="b" t="t" l="l"/>
            <a:pathLst>
              <a:path h="1930846" w="1850514">
                <a:moveTo>
                  <a:pt x="0" y="0"/>
                </a:moveTo>
                <a:lnTo>
                  <a:pt x="1850514" y="0"/>
                </a:lnTo>
                <a:lnTo>
                  <a:pt x="1850514" y="1930846"/>
                </a:lnTo>
                <a:lnTo>
                  <a:pt x="0" y="1930846"/>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8" id="8"/>
          <p:cNvSpPr/>
          <p:nvPr/>
        </p:nvSpPr>
        <p:spPr>
          <a:xfrm flipH="false" flipV="false" rot="-1168439">
            <a:off x="14922029" y="8896124"/>
            <a:ext cx="4271610" cy="394707"/>
          </a:xfrm>
          <a:custGeom>
            <a:avLst/>
            <a:gdLst/>
            <a:ahLst/>
            <a:cxnLst/>
            <a:rect r="r" b="b" t="t" l="l"/>
            <a:pathLst>
              <a:path h="394707" w="4271610">
                <a:moveTo>
                  <a:pt x="0" y="0"/>
                </a:moveTo>
                <a:lnTo>
                  <a:pt x="4271609" y="0"/>
                </a:lnTo>
                <a:lnTo>
                  <a:pt x="4271609" y="394707"/>
                </a:lnTo>
                <a:lnTo>
                  <a:pt x="0" y="394707"/>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9" id="9"/>
          <p:cNvSpPr/>
          <p:nvPr/>
        </p:nvSpPr>
        <p:spPr>
          <a:xfrm flipH="false" flipV="false" rot="0">
            <a:off x="7561378" y="7463567"/>
            <a:ext cx="2859626" cy="2528006"/>
          </a:xfrm>
          <a:custGeom>
            <a:avLst/>
            <a:gdLst/>
            <a:ahLst/>
            <a:cxnLst/>
            <a:rect r="r" b="b" t="t" l="l"/>
            <a:pathLst>
              <a:path h="2528006" w="2859626">
                <a:moveTo>
                  <a:pt x="0" y="0"/>
                </a:moveTo>
                <a:lnTo>
                  <a:pt x="2859626" y="0"/>
                </a:lnTo>
                <a:lnTo>
                  <a:pt x="2859626" y="2528006"/>
                </a:lnTo>
                <a:lnTo>
                  <a:pt x="0" y="2528006"/>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10" id="10"/>
          <p:cNvSpPr/>
          <p:nvPr/>
        </p:nvSpPr>
        <p:spPr>
          <a:xfrm flipH="false" flipV="false" rot="0">
            <a:off x="15830547" y="3648417"/>
            <a:ext cx="2354010" cy="2955948"/>
          </a:xfrm>
          <a:custGeom>
            <a:avLst/>
            <a:gdLst/>
            <a:ahLst/>
            <a:cxnLst/>
            <a:rect r="r" b="b" t="t" l="l"/>
            <a:pathLst>
              <a:path h="2955948" w="2354010">
                <a:moveTo>
                  <a:pt x="0" y="0"/>
                </a:moveTo>
                <a:lnTo>
                  <a:pt x="2354010" y="0"/>
                </a:lnTo>
                <a:lnTo>
                  <a:pt x="2354010" y="2955948"/>
                </a:lnTo>
                <a:lnTo>
                  <a:pt x="0" y="2955948"/>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11" id="11"/>
          <p:cNvSpPr/>
          <p:nvPr/>
        </p:nvSpPr>
        <p:spPr>
          <a:xfrm flipH="false" flipV="false" rot="0">
            <a:off x="7486404" y="0"/>
            <a:ext cx="3305518" cy="2057400"/>
          </a:xfrm>
          <a:custGeom>
            <a:avLst/>
            <a:gdLst/>
            <a:ahLst/>
            <a:cxnLst/>
            <a:rect r="r" b="b" t="t" l="l"/>
            <a:pathLst>
              <a:path h="2057400" w="3305518">
                <a:moveTo>
                  <a:pt x="0" y="0"/>
                </a:moveTo>
                <a:lnTo>
                  <a:pt x="3305518" y="0"/>
                </a:lnTo>
                <a:lnTo>
                  <a:pt x="3305518" y="2057400"/>
                </a:lnTo>
                <a:lnTo>
                  <a:pt x="0" y="2057400"/>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
        <p:nvSpPr>
          <p:cNvPr name="TextBox 12" id="12"/>
          <p:cNvSpPr txBox="true"/>
          <p:nvPr/>
        </p:nvSpPr>
        <p:spPr>
          <a:xfrm rot="0">
            <a:off x="7561378" y="2349816"/>
            <a:ext cx="10153564" cy="2887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Tani &amp; Suzuki : You and I are Polar Opposites</a:t>
            </a:r>
          </a:p>
          <a:p>
            <a:pPr algn="l">
              <a:lnSpc>
                <a:spcPts val="7560"/>
              </a:lnSpc>
            </a:pPr>
          </a:p>
        </p:txBody>
      </p:sp>
      <p:sp>
        <p:nvSpPr>
          <p:cNvPr name="TextBox 13" id="13"/>
          <p:cNvSpPr txBox="true"/>
          <p:nvPr/>
        </p:nvSpPr>
        <p:spPr>
          <a:xfrm rot="0">
            <a:off x="7528833" y="4235769"/>
            <a:ext cx="7076685" cy="1956435"/>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Semi-Bold"/>
                <a:ea typeface="Quicksand Semi-Bold"/>
                <a:cs typeface="Quicksand Semi-Bold"/>
                <a:sym typeface="Quicksand Semi-Bold"/>
              </a:rPr>
              <a:t>G</a:t>
            </a:r>
            <a:r>
              <a:rPr lang="en-US" b="true" sz="2299" spc="137" u="none">
                <a:solidFill>
                  <a:srgbClr val="000000"/>
                </a:solidFill>
                <a:latin typeface="Quicksand Semi-Bold"/>
                <a:ea typeface="Quicksand Semi-Bold"/>
                <a:cs typeface="Quicksand Semi-Bold"/>
                <a:sym typeface="Quicksand Semi-Bold"/>
              </a:rPr>
              <a:t>enre</a:t>
            </a:r>
            <a:r>
              <a:rPr lang="en-US" b="true" sz="2299" spc="137" u="none">
                <a:solidFill>
                  <a:srgbClr val="000000"/>
                </a:solidFill>
                <a:latin typeface="Quicksand Bold"/>
                <a:ea typeface="Quicksand Bold"/>
                <a:cs typeface="Quicksand Bold"/>
                <a:sym typeface="Quicksand Bold"/>
              </a:rPr>
              <a:t> </a:t>
            </a:r>
            <a:r>
              <a:rPr lang="en-US" b="true" sz="2299" spc="137">
                <a:solidFill>
                  <a:srgbClr val="000000"/>
                </a:solidFill>
                <a:latin typeface="Quicksand Bold"/>
                <a:ea typeface="Quicksand Bold"/>
                <a:cs typeface="Quicksand Bold"/>
                <a:sym typeface="Quicksand Bold"/>
              </a:rPr>
              <a:t>: Shonen</a:t>
            </a:r>
          </a:p>
          <a:p>
            <a:pPr algn="l" marL="0" indent="0" lvl="0">
              <a:lnSpc>
                <a:spcPts val="3104"/>
              </a:lnSpc>
              <a:spcBef>
                <a:spcPct val="0"/>
              </a:spcBef>
            </a:pPr>
          </a:p>
          <a:p>
            <a:pPr algn="l" marL="0" indent="0" lvl="0">
              <a:lnSpc>
                <a:spcPts val="3104"/>
              </a:lnSpc>
              <a:spcBef>
                <a:spcPct val="0"/>
              </a:spcBef>
            </a:pPr>
            <a:r>
              <a:rPr lang="en-US" b="true" sz="2299" spc="137" u="none">
                <a:solidFill>
                  <a:srgbClr val="000000"/>
                </a:solidFill>
                <a:latin typeface="Quicksand Semi-Bold"/>
                <a:ea typeface="Quicksand Semi-Bold"/>
                <a:cs typeface="Quicksand Semi-Bold"/>
                <a:sym typeface="Quicksand Semi-Bold"/>
              </a:rPr>
              <a:t>Série en cours (3 tomes sur 8 en France) </a:t>
            </a:r>
          </a:p>
          <a:p>
            <a:pPr algn="l" marL="0" indent="0" lvl="0">
              <a:lnSpc>
                <a:spcPts val="3104"/>
              </a:lnSpc>
              <a:spcBef>
                <a:spcPct val="0"/>
              </a:spcBef>
            </a:pPr>
          </a:p>
          <a:p>
            <a:pPr algn="l" marL="0" indent="0" lvl="0">
              <a:lnSpc>
                <a:spcPts val="3104"/>
              </a:lnSpc>
              <a:spcBef>
                <a:spcPct val="0"/>
              </a:spcBef>
            </a:pPr>
          </a:p>
        </p:txBody>
      </p:sp>
      <p:sp>
        <p:nvSpPr>
          <p:cNvPr name="TextBox 14" id="14"/>
          <p:cNvSpPr txBox="true"/>
          <p:nvPr/>
        </p:nvSpPr>
        <p:spPr>
          <a:xfrm rot="0">
            <a:off x="7528833" y="5599977"/>
            <a:ext cx="7076685" cy="784860"/>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Bold"/>
                <a:ea typeface="Quicksand Bold"/>
                <a:cs typeface="Quicksand Bold"/>
                <a:sym typeface="Quicksand Bold"/>
              </a:rPr>
              <a:t>Mots clés : style Horimiya, comédie, romance, amitié, acceptation de soi</a:t>
            </a:r>
          </a:p>
        </p:txBody>
      </p:sp>
      <p:sp>
        <p:nvSpPr>
          <p:cNvPr name="Freeform 15" id="15"/>
          <p:cNvSpPr/>
          <p:nvPr/>
        </p:nvSpPr>
        <p:spPr>
          <a:xfrm flipH="false" flipV="false" rot="0">
            <a:off x="11079557" y="0"/>
            <a:ext cx="3305518" cy="2057400"/>
          </a:xfrm>
          <a:custGeom>
            <a:avLst/>
            <a:gdLst/>
            <a:ahLst/>
            <a:cxnLst/>
            <a:rect r="r" b="b" t="t" l="l"/>
            <a:pathLst>
              <a:path h="2057400" w="3305518">
                <a:moveTo>
                  <a:pt x="0" y="0"/>
                </a:moveTo>
                <a:lnTo>
                  <a:pt x="3305518" y="0"/>
                </a:lnTo>
                <a:lnTo>
                  <a:pt x="3305518" y="2057400"/>
                </a:lnTo>
                <a:lnTo>
                  <a:pt x="0" y="2057400"/>
                </a:lnTo>
                <a:lnTo>
                  <a:pt x="0" y="0"/>
                </a:lnTo>
                <a:close/>
              </a:path>
            </a:pathLst>
          </a:custGeom>
          <a:blipFill>
            <a:blip r:embed="rId15">
              <a:extLst>
                <a:ext uri="{96DAC541-7B7A-43D3-8B79-37D633B846F1}">
                  <asvg:svgBlip xmlns:asvg="http://schemas.microsoft.com/office/drawing/2016/SVG/main" r:embed="rId16"/>
                </a:ext>
              </a:extLst>
            </a:blip>
            <a:stretch>
              <a:fillRect l="0" t="0" r="0" b="0"/>
            </a:stretch>
          </a:blipFill>
        </p:spPr>
      </p:sp>
      <p:sp>
        <p:nvSpPr>
          <p:cNvPr name="Freeform 16" id="16"/>
          <p:cNvSpPr/>
          <p:nvPr/>
        </p:nvSpPr>
        <p:spPr>
          <a:xfrm flipH="false" flipV="false" rot="0">
            <a:off x="14605517" y="0"/>
            <a:ext cx="3305518" cy="2057400"/>
          </a:xfrm>
          <a:custGeom>
            <a:avLst/>
            <a:gdLst/>
            <a:ahLst/>
            <a:cxnLst/>
            <a:rect r="r" b="b" t="t" l="l"/>
            <a:pathLst>
              <a:path h="2057400" w="3305518">
                <a:moveTo>
                  <a:pt x="0" y="0"/>
                </a:moveTo>
                <a:lnTo>
                  <a:pt x="3305518" y="0"/>
                </a:lnTo>
                <a:lnTo>
                  <a:pt x="3305518" y="2057400"/>
                </a:lnTo>
                <a:lnTo>
                  <a:pt x="0" y="2057400"/>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Tree>
  </p:cSld>
  <p:clrMapOvr>
    <a:masterClrMapping/>
  </p:clrMapOvr>
</p:sld>
</file>

<file path=ppt/slides/slide59.xml><?xml version="1.0" encoding="utf-8"?>
<p:sld xmlns:p="http://schemas.openxmlformats.org/presentationml/2006/main" xmlns:a="http://schemas.openxmlformats.org/drawingml/2006/main" xmlns:r="http://schemas.openxmlformats.org/officeDocument/2006/relationships">
  <p:cSld>
    <p:bg>
      <p:bgPr>
        <a:solidFill>
          <a:srgbClr val="EDECED"/>
        </a:solidFill>
      </p:bgPr>
    </p:bg>
    <p:spTree>
      <p:nvGrpSpPr>
        <p:cNvPr id="1" name=""/>
        <p:cNvGrpSpPr/>
        <p:nvPr/>
      </p:nvGrpSpPr>
      <p:grpSpPr>
        <a:xfrm>
          <a:off x="0" y="0"/>
          <a:ext cx="0" cy="0"/>
          <a:chOff x="0" y="0"/>
          <a:chExt cx="0" cy="0"/>
        </a:xfrm>
      </p:grpSpPr>
      <p:sp>
        <p:nvSpPr>
          <p:cNvPr name="Freeform 2" id="2"/>
          <p:cNvSpPr/>
          <p:nvPr/>
        </p:nvSpPr>
        <p:spPr>
          <a:xfrm flipH="true" flipV="false" rot="0">
            <a:off x="16148588" y="88103"/>
            <a:ext cx="2221424" cy="2575564"/>
          </a:xfrm>
          <a:custGeom>
            <a:avLst/>
            <a:gdLst/>
            <a:ahLst/>
            <a:cxnLst/>
            <a:rect r="r" b="b" t="t" l="l"/>
            <a:pathLst>
              <a:path h="2575564" w="2221424">
                <a:moveTo>
                  <a:pt x="2221424" y="0"/>
                </a:moveTo>
                <a:lnTo>
                  <a:pt x="0" y="0"/>
                </a:lnTo>
                <a:lnTo>
                  <a:pt x="0" y="2575564"/>
                </a:lnTo>
                <a:lnTo>
                  <a:pt x="2221424" y="2575564"/>
                </a:lnTo>
                <a:lnTo>
                  <a:pt x="2221424"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550486" y="-486809"/>
            <a:ext cx="3158372" cy="3150476"/>
          </a:xfrm>
          <a:custGeom>
            <a:avLst/>
            <a:gdLst/>
            <a:ahLst/>
            <a:cxnLst/>
            <a:rect r="r" b="b" t="t" l="l"/>
            <a:pathLst>
              <a:path h="3150476" w="3158372">
                <a:moveTo>
                  <a:pt x="0" y="0"/>
                </a:moveTo>
                <a:lnTo>
                  <a:pt x="3158372" y="0"/>
                </a:lnTo>
                <a:lnTo>
                  <a:pt x="3158372" y="3150476"/>
                </a:lnTo>
                <a:lnTo>
                  <a:pt x="0" y="3150476"/>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5174263" y="5846574"/>
            <a:ext cx="2748349" cy="3826816"/>
          </a:xfrm>
          <a:custGeom>
            <a:avLst/>
            <a:gdLst/>
            <a:ahLst/>
            <a:cxnLst/>
            <a:rect r="r" b="b" t="t" l="l"/>
            <a:pathLst>
              <a:path h="3826816" w="2748349">
                <a:moveTo>
                  <a:pt x="0" y="0"/>
                </a:moveTo>
                <a:lnTo>
                  <a:pt x="2748350" y="0"/>
                </a:lnTo>
                <a:lnTo>
                  <a:pt x="2748350" y="3826816"/>
                </a:lnTo>
                <a:lnTo>
                  <a:pt x="0" y="3826816"/>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11550622" y="6978647"/>
            <a:ext cx="6422763" cy="3012860"/>
          </a:xfrm>
          <a:custGeom>
            <a:avLst/>
            <a:gdLst/>
            <a:ahLst/>
            <a:cxnLst/>
            <a:rect r="r" b="b" t="t" l="l"/>
            <a:pathLst>
              <a:path h="3012860" w="6422763">
                <a:moveTo>
                  <a:pt x="0" y="0"/>
                </a:moveTo>
                <a:lnTo>
                  <a:pt x="6422763" y="0"/>
                </a:lnTo>
                <a:lnTo>
                  <a:pt x="6422763" y="3012860"/>
                </a:lnTo>
                <a:lnTo>
                  <a:pt x="0" y="3012860"/>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0">
            <a:off x="262924" y="3606021"/>
            <a:ext cx="4689925" cy="6195226"/>
          </a:xfrm>
          <a:custGeom>
            <a:avLst/>
            <a:gdLst/>
            <a:ahLst/>
            <a:cxnLst/>
            <a:rect r="r" b="b" t="t" l="l"/>
            <a:pathLst>
              <a:path h="6195226" w="4689925">
                <a:moveTo>
                  <a:pt x="0" y="0"/>
                </a:moveTo>
                <a:lnTo>
                  <a:pt x="4689925" y="0"/>
                </a:lnTo>
                <a:lnTo>
                  <a:pt x="4689925" y="6195226"/>
                </a:lnTo>
                <a:lnTo>
                  <a:pt x="0" y="6195226"/>
                </a:lnTo>
                <a:lnTo>
                  <a:pt x="0" y="0"/>
                </a:lnTo>
                <a:close/>
              </a:path>
            </a:pathLst>
          </a:custGeom>
          <a:blipFill>
            <a:blip r:embed="rId10"/>
            <a:stretch>
              <a:fillRect l="0" t="0" r="0" b="0"/>
            </a:stretch>
          </a:blipFill>
        </p:spPr>
      </p:sp>
      <p:sp>
        <p:nvSpPr>
          <p:cNvPr name="Freeform 7" id="7"/>
          <p:cNvSpPr/>
          <p:nvPr/>
        </p:nvSpPr>
        <p:spPr>
          <a:xfrm flipH="false" flipV="false" rot="0">
            <a:off x="4787346" y="1654340"/>
            <a:ext cx="4583815" cy="6105642"/>
          </a:xfrm>
          <a:custGeom>
            <a:avLst/>
            <a:gdLst/>
            <a:ahLst/>
            <a:cxnLst/>
            <a:rect r="r" b="b" t="t" l="l"/>
            <a:pathLst>
              <a:path h="6105642" w="4583815">
                <a:moveTo>
                  <a:pt x="0" y="0"/>
                </a:moveTo>
                <a:lnTo>
                  <a:pt x="4583816" y="0"/>
                </a:lnTo>
                <a:lnTo>
                  <a:pt x="4583816" y="6105642"/>
                </a:lnTo>
                <a:lnTo>
                  <a:pt x="0" y="6105642"/>
                </a:lnTo>
                <a:lnTo>
                  <a:pt x="0" y="0"/>
                </a:lnTo>
                <a:close/>
              </a:path>
            </a:pathLst>
          </a:custGeom>
          <a:blipFill>
            <a:blip r:embed="rId11"/>
            <a:stretch>
              <a:fillRect l="0" t="0" r="0" b="0"/>
            </a:stretch>
          </a:blipFill>
        </p:spPr>
      </p:sp>
      <p:sp>
        <p:nvSpPr>
          <p:cNvPr name="Freeform 8" id="8"/>
          <p:cNvSpPr/>
          <p:nvPr/>
        </p:nvSpPr>
        <p:spPr>
          <a:xfrm flipH="false" flipV="false" rot="519265">
            <a:off x="915161" y="1156935"/>
            <a:ext cx="1850514" cy="1930846"/>
          </a:xfrm>
          <a:custGeom>
            <a:avLst/>
            <a:gdLst/>
            <a:ahLst/>
            <a:cxnLst/>
            <a:rect r="r" b="b" t="t" l="l"/>
            <a:pathLst>
              <a:path h="1930846" w="1850514">
                <a:moveTo>
                  <a:pt x="0" y="0"/>
                </a:moveTo>
                <a:lnTo>
                  <a:pt x="1850514" y="0"/>
                </a:lnTo>
                <a:lnTo>
                  <a:pt x="1850514" y="1930846"/>
                </a:lnTo>
                <a:lnTo>
                  <a:pt x="0" y="1930846"/>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TextBox 9" id="9"/>
          <p:cNvSpPr txBox="true"/>
          <p:nvPr/>
        </p:nvSpPr>
        <p:spPr>
          <a:xfrm rot="0">
            <a:off x="9550646" y="1903700"/>
            <a:ext cx="7708654" cy="982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Synopsis</a:t>
            </a:r>
          </a:p>
        </p:txBody>
      </p:sp>
      <p:sp>
        <p:nvSpPr>
          <p:cNvPr name="Freeform 10" id="10"/>
          <p:cNvSpPr/>
          <p:nvPr/>
        </p:nvSpPr>
        <p:spPr>
          <a:xfrm flipH="false" flipV="false" rot="0">
            <a:off x="2270221" y="-229900"/>
            <a:ext cx="3305518" cy="2057400"/>
          </a:xfrm>
          <a:custGeom>
            <a:avLst/>
            <a:gdLst/>
            <a:ahLst/>
            <a:cxnLst/>
            <a:rect r="r" b="b" t="t" l="l"/>
            <a:pathLst>
              <a:path h="2057400" w="3305518">
                <a:moveTo>
                  <a:pt x="0" y="0"/>
                </a:moveTo>
                <a:lnTo>
                  <a:pt x="3305518" y="0"/>
                </a:lnTo>
                <a:lnTo>
                  <a:pt x="3305518" y="2057400"/>
                </a:lnTo>
                <a:lnTo>
                  <a:pt x="0" y="2057400"/>
                </a:lnTo>
                <a:lnTo>
                  <a:pt x="0" y="0"/>
                </a:lnTo>
                <a:close/>
              </a:path>
            </a:pathLst>
          </a:custGeom>
          <a:blipFill>
            <a:blip r:embed="rId14">
              <a:extLst>
                <a:ext uri="{96DAC541-7B7A-43D3-8B79-37D633B846F1}">
                  <asvg:svgBlip xmlns:asvg="http://schemas.microsoft.com/office/drawing/2016/SVG/main" r:embed="rId15"/>
                </a:ext>
              </a:extLst>
            </a:blip>
            <a:stretch>
              <a:fillRect l="0" t="0" r="0" b="0"/>
            </a:stretch>
          </a:blipFill>
        </p:spPr>
      </p:sp>
      <p:sp>
        <p:nvSpPr>
          <p:cNvPr name="Freeform 11" id="11"/>
          <p:cNvSpPr/>
          <p:nvPr/>
        </p:nvSpPr>
        <p:spPr>
          <a:xfrm flipH="false" flipV="false" rot="0">
            <a:off x="9406743" y="-229900"/>
            <a:ext cx="3305518" cy="2057400"/>
          </a:xfrm>
          <a:custGeom>
            <a:avLst/>
            <a:gdLst/>
            <a:ahLst/>
            <a:cxnLst/>
            <a:rect r="r" b="b" t="t" l="l"/>
            <a:pathLst>
              <a:path h="2057400" w="3305518">
                <a:moveTo>
                  <a:pt x="0" y="0"/>
                </a:moveTo>
                <a:lnTo>
                  <a:pt x="3305518" y="0"/>
                </a:lnTo>
                <a:lnTo>
                  <a:pt x="3305518" y="2057400"/>
                </a:lnTo>
                <a:lnTo>
                  <a:pt x="0" y="2057400"/>
                </a:lnTo>
                <a:lnTo>
                  <a:pt x="0" y="0"/>
                </a:lnTo>
                <a:close/>
              </a:path>
            </a:pathLst>
          </a:custGeom>
          <a:blipFill>
            <a:blip r:embed="rId14">
              <a:extLst>
                <a:ext uri="{96DAC541-7B7A-43D3-8B79-37D633B846F1}">
                  <asvg:svgBlip xmlns:asvg="http://schemas.microsoft.com/office/drawing/2016/SVG/main" r:embed="rId15"/>
                </a:ext>
              </a:extLst>
            </a:blip>
            <a:stretch>
              <a:fillRect l="0" t="0" r="0" b="0"/>
            </a:stretch>
          </a:blipFill>
        </p:spPr>
      </p:sp>
      <p:sp>
        <p:nvSpPr>
          <p:cNvPr name="Freeform 12" id="12"/>
          <p:cNvSpPr/>
          <p:nvPr/>
        </p:nvSpPr>
        <p:spPr>
          <a:xfrm flipH="false" flipV="false" rot="0">
            <a:off x="5838482" y="0"/>
            <a:ext cx="3305518" cy="2057400"/>
          </a:xfrm>
          <a:custGeom>
            <a:avLst/>
            <a:gdLst/>
            <a:ahLst/>
            <a:cxnLst/>
            <a:rect r="r" b="b" t="t" l="l"/>
            <a:pathLst>
              <a:path h="2057400" w="3305518">
                <a:moveTo>
                  <a:pt x="0" y="0"/>
                </a:moveTo>
                <a:lnTo>
                  <a:pt x="3305518" y="0"/>
                </a:lnTo>
                <a:lnTo>
                  <a:pt x="3305518" y="2057400"/>
                </a:lnTo>
                <a:lnTo>
                  <a:pt x="0" y="2057400"/>
                </a:lnTo>
                <a:lnTo>
                  <a:pt x="0" y="0"/>
                </a:lnTo>
                <a:close/>
              </a:path>
            </a:pathLst>
          </a:custGeom>
          <a:blipFill>
            <a:blip r:embed="rId16">
              <a:extLst>
                <a:ext uri="{96DAC541-7B7A-43D3-8B79-37D633B846F1}">
                  <asvg:svgBlip xmlns:asvg="http://schemas.microsoft.com/office/drawing/2016/SVG/main" r:embed="rId17"/>
                </a:ext>
              </a:extLst>
            </a:blip>
            <a:stretch>
              <a:fillRect l="0" t="0" r="0" b="0"/>
            </a:stretch>
          </a:blipFill>
        </p:spPr>
      </p:sp>
      <p:sp>
        <p:nvSpPr>
          <p:cNvPr name="Freeform 13" id="13"/>
          <p:cNvSpPr/>
          <p:nvPr/>
        </p:nvSpPr>
        <p:spPr>
          <a:xfrm flipH="false" flipV="false" rot="0">
            <a:off x="12978961" y="0"/>
            <a:ext cx="3305518" cy="2057400"/>
          </a:xfrm>
          <a:custGeom>
            <a:avLst/>
            <a:gdLst/>
            <a:ahLst/>
            <a:cxnLst/>
            <a:rect r="r" b="b" t="t" l="l"/>
            <a:pathLst>
              <a:path h="2057400" w="3305518">
                <a:moveTo>
                  <a:pt x="0" y="0"/>
                </a:moveTo>
                <a:lnTo>
                  <a:pt x="3305518" y="0"/>
                </a:lnTo>
                <a:lnTo>
                  <a:pt x="3305518" y="2057400"/>
                </a:lnTo>
                <a:lnTo>
                  <a:pt x="0" y="2057400"/>
                </a:lnTo>
                <a:lnTo>
                  <a:pt x="0" y="0"/>
                </a:lnTo>
                <a:close/>
              </a:path>
            </a:pathLst>
          </a:custGeom>
          <a:blipFill>
            <a:blip r:embed="rId16">
              <a:extLst>
                <a:ext uri="{96DAC541-7B7A-43D3-8B79-37D633B846F1}">
                  <asvg:svgBlip xmlns:asvg="http://schemas.microsoft.com/office/drawing/2016/SVG/main" r:embed="rId17"/>
                </a:ext>
              </a:extLst>
            </a:blip>
            <a:stretch>
              <a:fillRect l="0" t="0" r="0" b="0"/>
            </a:stretch>
          </a:blipFill>
        </p:spPr>
      </p:sp>
      <p:sp>
        <p:nvSpPr>
          <p:cNvPr name="Freeform 14" id="14"/>
          <p:cNvSpPr/>
          <p:nvPr/>
        </p:nvSpPr>
        <p:spPr>
          <a:xfrm flipH="false" flipV="false" rot="0">
            <a:off x="9406743" y="6131112"/>
            <a:ext cx="1954644" cy="3257741"/>
          </a:xfrm>
          <a:custGeom>
            <a:avLst/>
            <a:gdLst/>
            <a:ahLst/>
            <a:cxnLst/>
            <a:rect r="r" b="b" t="t" l="l"/>
            <a:pathLst>
              <a:path h="3257741" w="1954644">
                <a:moveTo>
                  <a:pt x="0" y="0"/>
                </a:moveTo>
                <a:lnTo>
                  <a:pt x="1954645" y="0"/>
                </a:lnTo>
                <a:lnTo>
                  <a:pt x="1954645" y="3257741"/>
                </a:lnTo>
                <a:lnTo>
                  <a:pt x="0" y="3257741"/>
                </a:lnTo>
                <a:lnTo>
                  <a:pt x="0" y="0"/>
                </a:lnTo>
                <a:close/>
              </a:path>
            </a:pathLst>
          </a:custGeom>
          <a:blipFill>
            <a:blip r:embed="rId18">
              <a:extLst>
                <a:ext uri="{96DAC541-7B7A-43D3-8B79-37D633B846F1}">
                  <asvg:svgBlip xmlns:asvg="http://schemas.microsoft.com/office/drawing/2016/SVG/main" r:embed="rId19"/>
                </a:ext>
              </a:extLst>
            </a:blip>
            <a:stretch>
              <a:fillRect l="0" t="0" r="0" b="0"/>
            </a:stretch>
          </a:blipFill>
        </p:spPr>
      </p:sp>
      <p:sp>
        <p:nvSpPr>
          <p:cNvPr name="TextBox 15" id="15"/>
          <p:cNvSpPr txBox="true"/>
          <p:nvPr/>
        </p:nvSpPr>
        <p:spPr>
          <a:xfrm rot="0">
            <a:off x="9550646" y="3002409"/>
            <a:ext cx="7076685" cy="2844165"/>
          </a:xfrm>
          <a:prstGeom prst="rect">
            <a:avLst/>
          </a:prstGeom>
        </p:spPr>
        <p:txBody>
          <a:bodyPr anchor="t" rtlCol="false" tIns="0" lIns="0" bIns="0" rIns="0">
            <a:spAutoFit/>
          </a:bodyPr>
          <a:lstStyle/>
          <a:p>
            <a:pPr algn="l" marL="0" indent="0" lvl="0">
              <a:lnSpc>
                <a:spcPts val="2295"/>
              </a:lnSpc>
              <a:spcBef>
                <a:spcPct val="0"/>
              </a:spcBef>
            </a:pPr>
            <a:r>
              <a:rPr lang="en-US" b="true" sz="1700" spc="102">
                <a:solidFill>
                  <a:srgbClr val="000000"/>
                </a:solidFill>
                <a:latin typeface="Quicksand Semi-Bold"/>
                <a:ea typeface="Quicksand Semi-Bold"/>
                <a:cs typeface="Quicksand Semi-Bold"/>
                <a:sym typeface="Quicksand Semi-Bold"/>
              </a:rPr>
              <a:t>Suzuki est une jeune fille au caractère bien trempé, mais qui craint beaucoup le regard des autres. Elle est amoureus</a:t>
            </a:r>
            <a:r>
              <a:rPr lang="en-US" b="true" sz="1700" spc="102" u="none">
                <a:solidFill>
                  <a:srgbClr val="000000"/>
                </a:solidFill>
                <a:latin typeface="Quicksand Semi-Bold"/>
                <a:ea typeface="Quicksand Semi-Bold"/>
                <a:cs typeface="Quicksand Semi-Bold"/>
                <a:sym typeface="Quicksand Semi-Bold"/>
              </a:rPr>
              <a:t>e en secret de Tani, son parfait opposé : un garçon discret mais d'une franchise extrême. </a:t>
            </a:r>
          </a:p>
          <a:p>
            <a:pPr algn="l" marL="0" indent="0" lvl="0">
              <a:lnSpc>
                <a:spcPts val="2295"/>
              </a:lnSpc>
              <a:spcBef>
                <a:spcPct val="0"/>
              </a:spcBef>
            </a:pPr>
          </a:p>
          <a:p>
            <a:pPr algn="l" marL="0" indent="0" lvl="0">
              <a:lnSpc>
                <a:spcPts val="2295"/>
              </a:lnSpc>
              <a:spcBef>
                <a:spcPct val="0"/>
              </a:spcBef>
            </a:pPr>
            <a:r>
              <a:rPr lang="en-US" b="true" sz="1700" spc="102" u="none">
                <a:solidFill>
                  <a:srgbClr val="000000"/>
                </a:solidFill>
                <a:latin typeface="Quicksand Semi-Bold"/>
                <a:ea typeface="Quicksand Semi-Bold"/>
                <a:cs typeface="Quicksand Semi-Bold"/>
                <a:sym typeface="Quicksand Semi-Bold"/>
              </a:rPr>
              <a:t>Suzuki n'a trouvé qu'un seul moyen de parler à l'élu de son cœur sans risquer d'être percée à jour : l'embêter pour un oui pour un non. Mais un beau jour, elle décide de prendre son courage à deux mains et qu’importe ce qu’en diront les autres !</a:t>
            </a: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bg>
      <p:bgPr>
        <a:solidFill>
          <a:srgbClr val="F6A64A"/>
        </a:solidFill>
      </p:bgPr>
    </p:bg>
    <p:spTree>
      <p:nvGrpSpPr>
        <p:cNvPr id="1" name=""/>
        <p:cNvGrpSpPr/>
        <p:nvPr/>
      </p:nvGrpSpPr>
      <p:grpSpPr>
        <a:xfrm>
          <a:off x="0" y="0"/>
          <a:ext cx="0" cy="0"/>
          <a:chOff x="0" y="0"/>
          <a:chExt cx="0" cy="0"/>
        </a:xfrm>
      </p:grpSpPr>
      <p:grpSp>
        <p:nvGrpSpPr>
          <p:cNvPr name="Group 2" id="2"/>
          <p:cNvGrpSpPr/>
          <p:nvPr/>
        </p:nvGrpSpPr>
        <p:grpSpPr>
          <a:xfrm rot="0">
            <a:off x="821526" y="821621"/>
            <a:ext cx="16644948" cy="8643757"/>
            <a:chOff x="0" y="0"/>
            <a:chExt cx="6236922" cy="3238847"/>
          </a:xfrm>
        </p:grpSpPr>
        <p:sp>
          <p:nvSpPr>
            <p:cNvPr name="Freeform 3" id="3"/>
            <p:cNvSpPr/>
            <p:nvPr/>
          </p:nvSpPr>
          <p:spPr>
            <a:xfrm flipH="false" flipV="false" rot="0">
              <a:off x="0" y="0"/>
              <a:ext cx="6236922" cy="3238847"/>
            </a:xfrm>
            <a:custGeom>
              <a:avLst/>
              <a:gdLst/>
              <a:ahLst/>
              <a:cxnLst/>
              <a:rect r="r" b="b" t="t" l="l"/>
              <a:pathLst>
                <a:path h="3238847" w="6236922">
                  <a:moveTo>
                    <a:pt x="1395" y="0"/>
                  </a:moveTo>
                  <a:lnTo>
                    <a:pt x="6235527" y="0"/>
                  </a:lnTo>
                  <a:cubicBezTo>
                    <a:pt x="6236298" y="0"/>
                    <a:pt x="6236922" y="625"/>
                    <a:pt x="6236922" y="1395"/>
                  </a:cubicBezTo>
                  <a:lnTo>
                    <a:pt x="6236922" y="3237452"/>
                  </a:lnTo>
                  <a:cubicBezTo>
                    <a:pt x="6236922" y="3238222"/>
                    <a:pt x="6236298" y="3238847"/>
                    <a:pt x="6235527" y="3238847"/>
                  </a:cubicBezTo>
                  <a:lnTo>
                    <a:pt x="1395" y="3238847"/>
                  </a:lnTo>
                  <a:cubicBezTo>
                    <a:pt x="625" y="3238847"/>
                    <a:pt x="0" y="3238222"/>
                    <a:pt x="0" y="3237452"/>
                  </a:cubicBezTo>
                  <a:lnTo>
                    <a:pt x="0" y="1395"/>
                  </a:lnTo>
                  <a:cubicBezTo>
                    <a:pt x="0" y="625"/>
                    <a:pt x="625" y="0"/>
                    <a:pt x="1395" y="0"/>
                  </a:cubicBezTo>
                  <a:close/>
                </a:path>
              </a:pathLst>
            </a:custGeom>
            <a:solidFill>
              <a:srgbClr val="FFFFFF"/>
            </a:solidFill>
          </p:spPr>
        </p:sp>
        <p:sp>
          <p:nvSpPr>
            <p:cNvPr name="TextBox 4" id="4"/>
            <p:cNvSpPr txBox="true"/>
            <p:nvPr/>
          </p:nvSpPr>
          <p:spPr>
            <a:xfrm>
              <a:off x="0" y="-9525"/>
              <a:ext cx="6236922" cy="3248372"/>
            </a:xfrm>
            <a:prstGeom prst="rect">
              <a:avLst/>
            </a:prstGeom>
          </p:spPr>
          <p:txBody>
            <a:bodyPr anchor="ctr" rtlCol="false" tIns="19016" lIns="19016" bIns="19016" rIns="19016"/>
            <a:lstStyle/>
            <a:p>
              <a:pPr algn="ctr">
                <a:lnSpc>
                  <a:spcPts val="733"/>
                </a:lnSpc>
                <a:spcBef>
                  <a:spcPct val="0"/>
                </a:spcBef>
              </a:pPr>
            </a:p>
          </p:txBody>
        </p:sp>
      </p:grpSp>
      <p:sp>
        <p:nvSpPr>
          <p:cNvPr name="Freeform 5" id="5"/>
          <p:cNvSpPr/>
          <p:nvPr/>
        </p:nvSpPr>
        <p:spPr>
          <a:xfrm flipH="false" flipV="false" rot="0">
            <a:off x="-195618" y="9036766"/>
            <a:ext cx="7315200" cy="1250234"/>
          </a:xfrm>
          <a:custGeom>
            <a:avLst/>
            <a:gdLst/>
            <a:ahLst/>
            <a:cxnLst/>
            <a:rect r="r" b="b" t="t" l="l"/>
            <a:pathLst>
              <a:path h="1250234" w="7315200">
                <a:moveTo>
                  <a:pt x="0" y="0"/>
                </a:moveTo>
                <a:lnTo>
                  <a:pt x="7315200" y="0"/>
                </a:lnTo>
                <a:lnTo>
                  <a:pt x="7315200" y="1250234"/>
                </a:lnTo>
                <a:lnTo>
                  <a:pt x="0" y="1250234"/>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6694468" y="9036766"/>
            <a:ext cx="7315200" cy="1250234"/>
          </a:xfrm>
          <a:custGeom>
            <a:avLst/>
            <a:gdLst/>
            <a:ahLst/>
            <a:cxnLst/>
            <a:rect r="r" b="b" t="t" l="l"/>
            <a:pathLst>
              <a:path h="1250234" w="7315200">
                <a:moveTo>
                  <a:pt x="0" y="0"/>
                </a:moveTo>
                <a:lnTo>
                  <a:pt x="7315200" y="0"/>
                </a:lnTo>
                <a:lnTo>
                  <a:pt x="7315200" y="1250234"/>
                </a:lnTo>
                <a:lnTo>
                  <a:pt x="0" y="1250234"/>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7" id="7"/>
          <p:cNvSpPr/>
          <p:nvPr/>
        </p:nvSpPr>
        <p:spPr>
          <a:xfrm flipH="false" flipV="false" rot="0">
            <a:off x="13584554" y="9036766"/>
            <a:ext cx="7315200" cy="1250234"/>
          </a:xfrm>
          <a:custGeom>
            <a:avLst/>
            <a:gdLst/>
            <a:ahLst/>
            <a:cxnLst/>
            <a:rect r="r" b="b" t="t" l="l"/>
            <a:pathLst>
              <a:path h="1250234" w="7315200">
                <a:moveTo>
                  <a:pt x="0" y="0"/>
                </a:moveTo>
                <a:lnTo>
                  <a:pt x="7315200" y="0"/>
                </a:lnTo>
                <a:lnTo>
                  <a:pt x="7315200" y="1250234"/>
                </a:lnTo>
                <a:lnTo>
                  <a:pt x="0" y="1250234"/>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8" id="8"/>
          <p:cNvSpPr/>
          <p:nvPr/>
        </p:nvSpPr>
        <p:spPr>
          <a:xfrm flipH="false" flipV="false" rot="0">
            <a:off x="-584258" y="-398379"/>
            <a:ext cx="2730008" cy="2671995"/>
          </a:xfrm>
          <a:custGeom>
            <a:avLst/>
            <a:gdLst/>
            <a:ahLst/>
            <a:cxnLst/>
            <a:rect r="r" b="b" t="t" l="l"/>
            <a:pathLst>
              <a:path h="2671995" w="2730008">
                <a:moveTo>
                  <a:pt x="0" y="0"/>
                </a:moveTo>
                <a:lnTo>
                  <a:pt x="2730008" y="0"/>
                </a:lnTo>
                <a:lnTo>
                  <a:pt x="2730008" y="2671995"/>
                </a:lnTo>
                <a:lnTo>
                  <a:pt x="0" y="2671995"/>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9" id="9"/>
          <p:cNvSpPr/>
          <p:nvPr/>
        </p:nvSpPr>
        <p:spPr>
          <a:xfrm flipH="false" flipV="false" rot="0">
            <a:off x="780746" y="366614"/>
            <a:ext cx="6369182" cy="9553773"/>
          </a:xfrm>
          <a:custGeom>
            <a:avLst/>
            <a:gdLst/>
            <a:ahLst/>
            <a:cxnLst/>
            <a:rect r="r" b="b" t="t" l="l"/>
            <a:pathLst>
              <a:path h="9553773" w="6369182">
                <a:moveTo>
                  <a:pt x="0" y="0"/>
                </a:moveTo>
                <a:lnTo>
                  <a:pt x="6369182" y="0"/>
                </a:lnTo>
                <a:lnTo>
                  <a:pt x="6369182" y="9553772"/>
                </a:lnTo>
                <a:lnTo>
                  <a:pt x="0" y="9553772"/>
                </a:lnTo>
                <a:lnTo>
                  <a:pt x="0" y="0"/>
                </a:lnTo>
                <a:close/>
              </a:path>
            </a:pathLst>
          </a:custGeom>
          <a:blipFill>
            <a:blip r:embed="rId6"/>
            <a:stretch>
              <a:fillRect l="0" t="0" r="0" b="0"/>
            </a:stretch>
          </a:blipFill>
        </p:spPr>
      </p:sp>
      <p:sp>
        <p:nvSpPr>
          <p:cNvPr name="Freeform 10" id="10"/>
          <p:cNvSpPr/>
          <p:nvPr/>
        </p:nvSpPr>
        <p:spPr>
          <a:xfrm flipH="false" flipV="false" rot="0">
            <a:off x="8040706" y="1028700"/>
            <a:ext cx="960816" cy="887444"/>
          </a:xfrm>
          <a:custGeom>
            <a:avLst/>
            <a:gdLst/>
            <a:ahLst/>
            <a:cxnLst/>
            <a:rect r="r" b="b" t="t" l="l"/>
            <a:pathLst>
              <a:path h="887444" w="960816">
                <a:moveTo>
                  <a:pt x="0" y="0"/>
                </a:moveTo>
                <a:lnTo>
                  <a:pt x="960816" y="0"/>
                </a:lnTo>
                <a:lnTo>
                  <a:pt x="960816" y="887444"/>
                </a:lnTo>
                <a:lnTo>
                  <a:pt x="0" y="887444"/>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11" id="11"/>
          <p:cNvSpPr/>
          <p:nvPr/>
        </p:nvSpPr>
        <p:spPr>
          <a:xfrm flipH="false" flipV="false" rot="0">
            <a:off x="9073963" y="1028700"/>
            <a:ext cx="960816" cy="887444"/>
          </a:xfrm>
          <a:custGeom>
            <a:avLst/>
            <a:gdLst/>
            <a:ahLst/>
            <a:cxnLst/>
            <a:rect r="r" b="b" t="t" l="l"/>
            <a:pathLst>
              <a:path h="887444" w="960816">
                <a:moveTo>
                  <a:pt x="0" y="0"/>
                </a:moveTo>
                <a:lnTo>
                  <a:pt x="960815" y="0"/>
                </a:lnTo>
                <a:lnTo>
                  <a:pt x="960815" y="887444"/>
                </a:lnTo>
                <a:lnTo>
                  <a:pt x="0" y="887444"/>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12" id="12"/>
          <p:cNvSpPr/>
          <p:nvPr/>
        </p:nvSpPr>
        <p:spPr>
          <a:xfrm flipH="false" flipV="false" rot="0">
            <a:off x="10110978" y="1028700"/>
            <a:ext cx="960816" cy="887444"/>
          </a:xfrm>
          <a:custGeom>
            <a:avLst/>
            <a:gdLst/>
            <a:ahLst/>
            <a:cxnLst/>
            <a:rect r="r" b="b" t="t" l="l"/>
            <a:pathLst>
              <a:path h="887444" w="960816">
                <a:moveTo>
                  <a:pt x="0" y="0"/>
                </a:moveTo>
                <a:lnTo>
                  <a:pt x="960816" y="0"/>
                </a:lnTo>
                <a:lnTo>
                  <a:pt x="960816" y="887444"/>
                </a:lnTo>
                <a:lnTo>
                  <a:pt x="0" y="887444"/>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13" id="13"/>
          <p:cNvSpPr/>
          <p:nvPr/>
        </p:nvSpPr>
        <p:spPr>
          <a:xfrm flipH="false" flipV="false" rot="0">
            <a:off x="13107262" y="4921966"/>
            <a:ext cx="4562782" cy="4114800"/>
          </a:xfrm>
          <a:custGeom>
            <a:avLst/>
            <a:gdLst/>
            <a:ahLst/>
            <a:cxnLst/>
            <a:rect r="r" b="b" t="t" l="l"/>
            <a:pathLst>
              <a:path h="4114800" w="4562782">
                <a:moveTo>
                  <a:pt x="0" y="0"/>
                </a:moveTo>
                <a:lnTo>
                  <a:pt x="4562783" y="0"/>
                </a:lnTo>
                <a:lnTo>
                  <a:pt x="4562783" y="4114800"/>
                </a:lnTo>
                <a:lnTo>
                  <a:pt x="0" y="4114800"/>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14" id="14"/>
          <p:cNvSpPr/>
          <p:nvPr/>
        </p:nvSpPr>
        <p:spPr>
          <a:xfrm flipH="false" flipV="false" rot="0">
            <a:off x="14386695" y="132484"/>
            <a:ext cx="3567321" cy="3567321"/>
          </a:xfrm>
          <a:custGeom>
            <a:avLst/>
            <a:gdLst/>
            <a:ahLst/>
            <a:cxnLst/>
            <a:rect r="r" b="b" t="t" l="l"/>
            <a:pathLst>
              <a:path h="3567321" w="3567321">
                <a:moveTo>
                  <a:pt x="0" y="0"/>
                </a:moveTo>
                <a:lnTo>
                  <a:pt x="3567321" y="0"/>
                </a:lnTo>
                <a:lnTo>
                  <a:pt x="3567321" y="3567321"/>
                </a:lnTo>
                <a:lnTo>
                  <a:pt x="0" y="3567321"/>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15" id="15"/>
          <p:cNvSpPr/>
          <p:nvPr/>
        </p:nvSpPr>
        <p:spPr>
          <a:xfrm flipH="false" flipV="false" rot="0">
            <a:off x="8241595" y="6780865"/>
            <a:ext cx="4865668" cy="2255900"/>
          </a:xfrm>
          <a:custGeom>
            <a:avLst/>
            <a:gdLst/>
            <a:ahLst/>
            <a:cxnLst/>
            <a:rect r="r" b="b" t="t" l="l"/>
            <a:pathLst>
              <a:path h="2255900" w="4865668">
                <a:moveTo>
                  <a:pt x="0" y="0"/>
                </a:moveTo>
                <a:lnTo>
                  <a:pt x="4865667" y="0"/>
                </a:lnTo>
                <a:lnTo>
                  <a:pt x="4865667" y="2255901"/>
                </a:lnTo>
                <a:lnTo>
                  <a:pt x="0" y="2255901"/>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
        <p:nvSpPr>
          <p:cNvPr name="Freeform 16" id="16"/>
          <p:cNvSpPr/>
          <p:nvPr/>
        </p:nvSpPr>
        <p:spPr>
          <a:xfrm flipH="false" flipV="false" rot="0">
            <a:off x="7180453" y="7792537"/>
            <a:ext cx="497692" cy="1244229"/>
          </a:xfrm>
          <a:custGeom>
            <a:avLst/>
            <a:gdLst/>
            <a:ahLst/>
            <a:cxnLst/>
            <a:rect r="r" b="b" t="t" l="l"/>
            <a:pathLst>
              <a:path h="1244229" w="497692">
                <a:moveTo>
                  <a:pt x="0" y="0"/>
                </a:moveTo>
                <a:lnTo>
                  <a:pt x="497691" y="0"/>
                </a:lnTo>
                <a:lnTo>
                  <a:pt x="497691" y="1244229"/>
                </a:lnTo>
                <a:lnTo>
                  <a:pt x="0" y="1244229"/>
                </a:lnTo>
                <a:lnTo>
                  <a:pt x="0" y="0"/>
                </a:lnTo>
                <a:close/>
              </a:path>
            </a:pathLst>
          </a:custGeom>
          <a:blipFill>
            <a:blip r:embed="rId15">
              <a:extLst>
                <a:ext uri="{96DAC541-7B7A-43D3-8B79-37D633B846F1}">
                  <asvg:svgBlip xmlns:asvg="http://schemas.microsoft.com/office/drawing/2016/SVG/main" r:embed="rId16"/>
                </a:ext>
              </a:extLst>
            </a:blip>
            <a:stretch>
              <a:fillRect l="0" t="0" r="0" b="0"/>
            </a:stretch>
          </a:blipFill>
        </p:spPr>
      </p:sp>
      <p:sp>
        <p:nvSpPr>
          <p:cNvPr name="TextBox 17" id="17"/>
          <p:cNvSpPr txBox="true"/>
          <p:nvPr/>
        </p:nvSpPr>
        <p:spPr>
          <a:xfrm rot="0">
            <a:off x="8040706" y="2238817"/>
            <a:ext cx="7708654" cy="982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Minecraft</a:t>
            </a:r>
          </a:p>
        </p:txBody>
      </p:sp>
      <p:sp>
        <p:nvSpPr>
          <p:cNvPr name="TextBox 18" id="18"/>
          <p:cNvSpPr txBox="true"/>
          <p:nvPr/>
        </p:nvSpPr>
        <p:spPr>
          <a:xfrm rot="0">
            <a:off x="8040706" y="3273957"/>
            <a:ext cx="7076685" cy="1956435"/>
          </a:xfrm>
          <a:prstGeom prst="rect">
            <a:avLst/>
          </a:prstGeom>
        </p:spPr>
        <p:txBody>
          <a:bodyPr anchor="t" rtlCol="false" tIns="0" lIns="0" bIns="0" rIns="0">
            <a:spAutoFit/>
          </a:bodyPr>
          <a:lstStyle/>
          <a:p>
            <a:pPr algn="l">
              <a:lnSpc>
                <a:spcPts val="3104"/>
              </a:lnSpc>
              <a:spcBef>
                <a:spcPct val="0"/>
              </a:spcBef>
            </a:pPr>
            <a:r>
              <a:rPr lang="en-US" b="true" sz="2299" spc="137">
                <a:solidFill>
                  <a:srgbClr val="000000"/>
                </a:solidFill>
                <a:latin typeface="Quicksand Semi-Bold"/>
                <a:ea typeface="Quicksand Semi-Bold"/>
                <a:cs typeface="Quicksand Semi-Bold"/>
                <a:sym typeface="Quicksand Semi-Bold"/>
              </a:rPr>
              <a:t>G</a:t>
            </a:r>
            <a:r>
              <a:rPr lang="en-US" b="true" sz="2299" spc="137" u="none">
                <a:solidFill>
                  <a:srgbClr val="000000"/>
                </a:solidFill>
                <a:latin typeface="Quicksand Semi-Bold"/>
                <a:ea typeface="Quicksand Semi-Bold"/>
                <a:cs typeface="Quicksand Semi-Bold"/>
                <a:sym typeface="Quicksand Semi-Bold"/>
              </a:rPr>
              <a:t>enre</a:t>
            </a:r>
            <a:r>
              <a:rPr lang="en-US" b="true" sz="2299" spc="137" u="none">
                <a:solidFill>
                  <a:srgbClr val="000000"/>
                </a:solidFill>
                <a:latin typeface="Quicksand Bold"/>
                <a:ea typeface="Quicksand Bold"/>
                <a:cs typeface="Quicksand Bold"/>
                <a:sym typeface="Quicksand Bold"/>
              </a:rPr>
              <a:t> </a:t>
            </a:r>
            <a:r>
              <a:rPr lang="en-US" b="true" sz="2299" spc="137">
                <a:solidFill>
                  <a:srgbClr val="000000"/>
                </a:solidFill>
                <a:latin typeface="Quicksand Bold"/>
                <a:ea typeface="Quicksand Bold"/>
                <a:cs typeface="Quicksand Bold"/>
                <a:sym typeface="Quicksand Bold"/>
              </a:rPr>
              <a:t>: </a:t>
            </a:r>
            <a:r>
              <a:rPr lang="en-US" b="true" sz="2299" spc="137">
                <a:solidFill>
                  <a:srgbClr val="000000"/>
                </a:solidFill>
                <a:latin typeface="Quicksand Bold"/>
                <a:ea typeface="Quicksand Bold"/>
                <a:cs typeface="Quicksand Bold"/>
                <a:sym typeface="Quicksand Bold"/>
                <a:hlinkClick r:id="rId17" tooltip="https://www.canalbd.net/genres/heroic-fantasy-magie-1370/?product_section=109"/>
              </a:rPr>
              <a:t>S</a:t>
            </a:r>
            <a:r>
              <a:rPr lang="en-US" b="true" sz="2299" spc="137">
                <a:solidFill>
                  <a:srgbClr val="000000"/>
                </a:solidFill>
                <a:latin typeface="Quicksand Bold"/>
                <a:ea typeface="Quicksand Bold"/>
                <a:cs typeface="Quicksand Bold"/>
                <a:sym typeface="Quicksand Bold"/>
              </a:rPr>
              <a:t>honen</a:t>
            </a:r>
          </a:p>
          <a:p>
            <a:pPr algn="l" marL="0" indent="0" lvl="0">
              <a:lnSpc>
                <a:spcPts val="3104"/>
              </a:lnSpc>
              <a:spcBef>
                <a:spcPct val="0"/>
              </a:spcBef>
            </a:pPr>
          </a:p>
          <a:p>
            <a:pPr algn="l" marL="0" indent="0" lvl="0">
              <a:lnSpc>
                <a:spcPts val="3104"/>
              </a:lnSpc>
              <a:spcBef>
                <a:spcPct val="0"/>
              </a:spcBef>
            </a:pPr>
            <a:r>
              <a:rPr lang="en-US" b="true" sz="2299" spc="137" u="none">
                <a:solidFill>
                  <a:srgbClr val="000000"/>
                </a:solidFill>
                <a:latin typeface="Quicksand Semi-Bold"/>
                <a:ea typeface="Quicksand Semi-Bold"/>
                <a:cs typeface="Quicksand Semi-Bold"/>
                <a:sym typeface="Quicksand Semi-Bold"/>
              </a:rPr>
              <a:t>Série en cours (7 tomes en France)</a:t>
            </a:r>
          </a:p>
          <a:p>
            <a:pPr algn="l" marL="0" indent="0" lvl="0">
              <a:lnSpc>
                <a:spcPts val="3104"/>
              </a:lnSpc>
              <a:spcBef>
                <a:spcPct val="0"/>
              </a:spcBef>
            </a:pPr>
          </a:p>
          <a:p>
            <a:pPr algn="l" marL="0" indent="0" lvl="0">
              <a:lnSpc>
                <a:spcPts val="3104"/>
              </a:lnSpc>
              <a:spcBef>
                <a:spcPct val="0"/>
              </a:spcBef>
            </a:pPr>
          </a:p>
        </p:txBody>
      </p:sp>
      <p:sp>
        <p:nvSpPr>
          <p:cNvPr name="TextBox 19" id="19"/>
          <p:cNvSpPr txBox="true"/>
          <p:nvPr/>
        </p:nvSpPr>
        <p:spPr>
          <a:xfrm rot="0">
            <a:off x="8040706" y="4638166"/>
            <a:ext cx="7076685" cy="394335"/>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Bold"/>
                <a:ea typeface="Quicksand Bold"/>
                <a:cs typeface="Quicksand Bold"/>
                <a:sym typeface="Quicksand Bold"/>
              </a:rPr>
              <a:t>Mots clés : Jeu-vidéo, aventure</a:t>
            </a:r>
          </a:p>
        </p:txBody>
      </p:sp>
    </p:spTree>
  </p:cSld>
  <p:clrMapOvr>
    <a:masterClrMapping/>
  </p:clrMapOvr>
</p:sld>
</file>

<file path=ppt/slides/slide60.xml><?xml version="1.0" encoding="utf-8"?>
<p:sld xmlns:p="http://schemas.openxmlformats.org/presentationml/2006/main" xmlns:a="http://schemas.openxmlformats.org/drawingml/2006/main" xmlns:r="http://schemas.openxmlformats.org/officeDocument/2006/relationships">
  <p:cSld>
    <p:bg>
      <p:bgPr>
        <a:solidFill>
          <a:srgbClr val="F6A64A"/>
        </a:solidFill>
      </p:bgPr>
    </p:bg>
    <p:spTree>
      <p:nvGrpSpPr>
        <p:cNvPr id="1" name=""/>
        <p:cNvGrpSpPr/>
        <p:nvPr/>
      </p:nvGrpSpPr>
      <p:grpSpPr>
        <a:xfrm>
          <a:off x="0" y="0"/>
          <a:ext cx="0" cy="0"/>
          <a:chOff x="0" y="0"/>
          <a:chExt cx="0" cy="0"/>
        </a:xfrm>
      </p:grpSpPr>
      <p:grpSp>
        <p:nvGrpSpPr>
          <p:cNvPr name="Group 2" id="2"/>
          <p:cNvGrpSpPr/>
          <p:nvPr/>
        </p:nvGrpSpPr>
        <p:grpSpPr>
          <a:xfrm rot="0">
            <a:off x="821526" y="821621"/>
            <a:ext cx="16644948" cy="8643757"/>
            <a:chOff x="0" y="0"/>
            <a:chExt cx="6236922" cy="3238847"/>
          </a:xfrm>
        </p:grpSpPr>
        <p:sp>
          <p:nvSpPr>
            <p:cNvPr name="Freeform 3" id="3"/>
            <p:cNvSpPr/>
            <p:nvPr/>
          </p:nvSpPr>
          <p:spPr>
            <a:xfrm flipH="false" flipV="false" rot="0">
              <a:off x="0" y="0"/>
              <a:ext cx="6236922" cy="3238847"/>
            </a:xfrm>
            <a:custGeom>
              <a:avLst/>
              <a:gdLst/>
              <a:ahLst/>
              <a:cxnLst/>
              <a:rect r="r" b="b" t="t" l="l"/>
              <a:pathLst>
                <a:path h="3238847" w="6236922">
                  <a:moveTo>
                    <a:pt x="1395" y="0"/>
                  </a:moveTo>
                  <a:lnTo>
                    <a:pt x="6235527" y="0"/>
                  </a:lnTo>
                  <a:cubicBezTo>
                    <a:pt x="6236298" y="0"/>
                    <a:pt x="6236922" y="625"/>
                    <a:pt x="6236922" y="1395"/>
                  </a:cubicBezTo>
                  <a:lnTo>
                    <a:pt x="6236922" y="3237452"/>
                  </a:lnTo>
                  <a:cubicBezTo>
                    <a:pt x="6236922" y="3238222"/>
                    <a:pt x="6236298" y="3238847"/>
                    <a:pt x="6235527" y="3238847"/>
                  </a:cubicBezTo>
                  <a:lnTo>
                    <a:pt x="1395" y="3238847"/>
                  </a:lnTo>
                  <a:cubicBezTo>
                    <a:pt x="625" y="3238847"/>
                    <a:pt x="0" y="3238222"/>
                    <a:pt x="0" y="3237452"/>
                  </a:cubicBezTo>
                  <a:lnTo>
                    <a:pt x="0" y="1395"/>
                  </a:lnTo>
                  <a:cubicBezTo>
                    <a:pt x="0" y="625"/>
                    <a:pt x="625" y="0"/>
                    <a:pt x="1395" y="0"/>
                  </a:cubicBezTo>
                  <a:close/>
                </a:path>
              </a:pathLst>
            </a:custGeom>
            <a:solidFill>
              <a:srgbClr val="FFFFFF"/>
            </a:solidFill>
          </p:spPr>
        </p:sp>
        <p:sp>
          <p:nvSpPr>
            <p:cNvPr name="TextBox 4" id="4"/>
            <p:cNvSpPr txBox="true"/>
            <p:nvPr/>
          </p:nvSpPr>
          <p:spPr>
            <a:xfrm>
              <a:off x="0" y="-9525"/>
              <a:ext cx="6236922" cy="3248372"/>
            </a:xfrm>
            <a:prstGeom prst="rect">
              <a:avLst/>
            </a:prstGeom>
          </p:spPr>
          <p:txBody>
            <a:bodyPr anchor="ctr" rtlCol="false" tIns="19016" lIns="19016" bIns="19016" rIns="19016"/>
            <a:lstStyle/>
            <a:p>
              <a:pPr algn="ctr">
                <a:lnSpc>
                  <a:spcPts val="733"/>
                </a:lnSpc>
                <a:spcBef>
                  <a:spcPct val="0"/>
                </a:spcBef>
              </a:pPr>
            </a:p>
          </p:txBody>
        </p:sp>
      </p:grpSp>
      <p:sp>
        <p:nvSpPr>
          <p:cNvPr name="Freeform 5" id="5"/>
          <p:cNvSpPr/>
          <p:nvPr/>
        </p:nvSpPr>
        <p:spPr>
          <a:xfrm flipH="false" flipV="false" rot="0">
            <a:off x="15749360" y="8678629"/>
            <a:ext cx="3019880" cy="2261135"/>
          </a:xfrm>
          <a:custGeom>
            <a:avLst/>
            <a:gdLst/>
            <a:ahLst/>
            <a:cxnLst/>
            <a:rect r="r" b="b" t="t" l="l"/>
            <a:pathLst>
              <a:path h="2261135" w="3019880">
                <a:moveTo>
                  <a:pt x="0" y="0"/>
                </a:moveTo>
                <a:lnTo>
                  <a:pt x="3019880" y="0"/>
                </a:lnTo>
                <a:lnTo>
                  <a:pt x="3019880" y="2261135"/>
                </a:lnTo>
                <a:lnTo>
                  <a:pt x="0" y="226113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189212" y="1395975"/>
            <a:ext cx="1984703" cy="1807884"/>
          </a:xfrm>
          <a:custGeom>
            <a:avLst/>
            <a:gdLst/>
            <a:ahLst/>
            <a:cxnLst/>
            <a:rect r="r" b="b" t="t" l="l"/>
            <a:pathLst>
              <a:path h="1807884" w="1984703">
                <a:moveTo>
                  <a:pt x="0" y="0"/>
                </a:moveTo>
                <a:lnTo>
                  <a:pt x="1984702" y="0"/>
                </a:lnTo>
                <a:lnTo>
                  <a:pt x="1984702" y="1807884"/>
                </a:lnTo>
                <a:lnTo>
                  <a:pt x="0" y="180788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662297">
            <a:off x="6770077" y="5957709"/>
            <a:ext cx="4747846" cy="4114800"/>
          </a:xfrm>
          <a:custGeom>
            <a:avLst/>
            <a:gdLst/>
            <a:ahLst/>
            <a:cxnLst/>
            <a:rect r="r" b="b" t="t" l="l"/>
            <a:pathLst>
              <a:path h="4114800" w="4747846">
                <a:moveTo>
                  <a:pt x="0" y="0"/>
                </a:moveTo>
                <a:lnTo>
                  <a:pt x="4747846" y="0"/>
                </a:lnTo>
                <a:lnTo>
                  <a:pt x="4747846" y="4114800"/>
                </a:lnTo>
                <a:lnTo>
                  <a:pt x="0" y="4114800"/>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p:cNvSpPr/>
          <p:nvPr/>
        </p:nvSpPr>
        <p:spPr>
          <a:xfrm flipH="false" flipV="false" rot="0">
            <a:off x="11240687" y="406066"/>
            <a:ext cx="6225786" cy="9474869"/>
          </a:xfrm>
          <a:custGeom>
            <a:avLst/>
            <a:gdLst/>
            <a:ahLst/>
            <a:cxnLst/>
            <a:rect r="r" b="b" t="t" l="l"/>
            <a:pathLst>
              <a:path h="9474869" w="6225786">
                <a:moveTo>
                  <a:pt x="0" y="0"/>
                </a:moveTo>
                <a:lnTo>
                  <a:pt x="6225787" y="0"/>
                </a:lnTo>
                <a:lnTo>
                  <a:pt x="6225787" y="9474868"/>
                </a:lnTo>
                <a:lnTo>
                  <a:pt x="0" y="9474868"/>
                </a:lnTo>
                <a:lnTo>
                  <a:pt x="0" y="0"/>
                </a:lnTo>
                <a:close/>
              </a:path>
            </a:pathLst>
          </a:custGeom>
          <a:blipFill>
            <a:blip r:embed="rId8"/>
            <a:stretch>
              <a:fillRect l="0" t="0" r="0" b="0"/>
            </a:stretch>
          </a:blipFill>
        </p:spPr>
      </p:sp>
      <p:sp>
        <p:nvSpPr>
          <p:cNvPr name="Freeform 9" id="9"/>
          <p:cNvSpPr/>
          <p:nvPr/>
        </p:nvSpPr>
        <p:spPr>
          <a:xfrm flipH="false" flipV="false" rot="0">
            <a:off x="8362742" y="75627"/>
            <a:ext cx="2705273" cy="3018053"/>
          </a:xfrm>
          <a:custGeom>
            <a:avLst/>
            <a:gdLst/>
            <a:ahLst/>
            <a:cxnLst/>
            <a:rect r="r" b="b" t="t" l="l"/>
            <a:pathLst>
              <a:path h="3018053" w="2705273">
                <a:moveTo>
                  <a:pt x="0" y="0"/>
                </a:moveTo>
                <a:lnTo>
                  <a:pt x="2705273" y="0"/>
                </a:lnTo>
                <a:lnTo>
                  <a:pt x="2705273" y="3018053"/>
                </a:lnTo>
                <a:lnTo>
                  <a:pt x="0" y="3018053"/>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10" id="10"/>
          <p:cNvSpPr/>
          <p:nvPr/>
        </p:nvSpPr>
        <p:spPr>
          <a:xfrm flipH="false" flipV="false" rot="0">
            <a:off x="491859" y="6965436"/>
            <a:ext cx="2455975" cy="2843761"/>
          </a:xfrm>
          <a:custGeom>
            <a:avLst/>
            <a:gdLst/>
            <a:ahLst/>
            <a:cxnLst/>
            <a:rect r="r" b="b" t="t" l="l"/>
            <a:pathLst>
              <a:path h="2843761" w="2455975">
                <a:moveTo>
                  <a:pt x="0" y="0"/>
                </a:moveTo>
                <a:lnTo>
                  <a:pt x="2455975" y="0"/>
                </a:lnTo>
                <a:lnTo>
                  <a:pt x="2455975" y="2843761"/>
                </a:lnTo>
                <a:lnTo>
                  <a:pt x="0" y="2843761"/>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11" id="11"/>
          <p:cNvSpPr/>
          <p:nvPr/>
        </p:nvSpPr>
        <p:spPr>
          <a:xfrm flipH="false" flipV="false" rot="0">
            <a:off x="1631901" y="8192987"/>
            <a:ext cx="2631867" cy="2544783"/>
          </a:xfrm>
          <a:custGeom>
            <a:avLst/>
            <a:gdLst/>
            <a:ahLst/>
            <a:cxnLst/>
            <a:rect r="r" b="b" t="t" l="l"/>
            <a:pathLst>
              <a:path h="2544783" w="2631867">
                <a:moveTo>
                  <a:pt x="0" y="0"/>
                </a:moveTo>
                <a:lnTo>
                  <a:pt x="2631867" y="0"/>
                </a:lnTo>
                <a:lnTo>
                  <a:pt x="2631867" y="2544783"/>
                </a:lnTo>
                <a:lnTo>
                  <a:pt x="0" y="2544783"/>
                </a:lnTo>
                <a:lnTo>
                  <a:pt x="0" y="0"/>
                </a:lnTo>
                <a:close/>
              </a:path>
            </a:pathLst>
          </a:custGeom>
          <a:blipFill>
            <a:blip r:embed="rId13"/>
            <a:stretch>
              <a:fillRect l="0" t="0" r="0" b="0"/>
            </a:stretch>
          </a:blipFill>
        </p:spPr>
      </p:sp>
      <p:sp>
        <p:nvSpPr>
          <p:cNvPr name="Freeform 12" id="12"/>
          <p:cNvSpPr/>
          <p:nvPr/>
        </p:nvSpPr>
        <p:spPr>
          <a:xfrm flipH="false" flipV="false" rot="5400000">
            <a:off x="2947834" y="7740219"/>
            <a:ext cx="1876821" cy="1876821"/>
          </a:xfrm>
          <a:custGeom>
            <a:avLst/>
            <a:gdLst/>
            <a:ahLst/>
            <a:cxnLst/>
            <a:rect r="r" b="b" t="t" l="l"/>
            <a:pathLst>
              <a:path h="1876821" w="1876821">
                <a:moveTo>
                  <a:pt x="0" y="0"/>
                </a:moveTo>
                <a:lnTo>
                  <a:pt x="1876821" y="0"/>
                </a:lnTo>
                <a:lnTo>
                  <a:pt x="1876821" y="1876821"/>
                </a:lnTo>
                <a:lnTo>
                  <a:pt x="0" y="1876821"/>
                </a:lnTo>
                <a:lnTo>
                  <a:pt x="0" y="0"/>
                </a:lnTo>
                <a:close/>
              </a:path>
            </a:pathLst>
          </a:custGeom>
          <a:blipFill>
            <a:blip r:embed="rId14">
              <a:extLst>
                <a:ext uri="{96DAC541-7B7A-43D3-8B79-37D633B846F1}">
                  <asvg:svgBlip xmlns:asvg="http://schemas.microsoft.com/office/drawing/2016/SVG/main" r:embed="rId15"/>
                </a:ext>
              </a:extLst>
            </a:blip>
            <a:stretch>
              <a:fillRect l="0" t="0" r="0" b="0"/>
            </a:stretch>
          </a:blipFill>
        </p:spPr>
      </p:sp>
      <p:sp>
        <p:nvSpPr>
          <p:cNvPr name="Freeform 13" id="13"/>
          <p:cNvSpPr/>
          <p:nvPr/>
        </p:nvSpPr>
        <p:spPr>
          <a:xfrm flipH="false" flipV="false" rot="0">
            <a:off x="5610660" y="8015109"/>
            <a:ext cx="1228799" cy="1735304"/>
          </a:xfrm>
          <a:custGeom>
            <a:avLst/>
            <a:gdLst/>
            <a:ahLst/>
            <a:cxnLst/>
            <a:rect r="r" b="b" t="t" l="l"/>
            <a:pathLst>
              <a:path h="1735304" w="1228799">
                <a:moveTo>
                  <a:pt x="0" y="0"/>
                </a:moveTo>
                <a:lnTo>
                  <a:pt x="1228799" y="0"/>
                </a:lnTo>
                <a:lnTo>
                  <a:pt x="1228799" y="1735304"/>
                </a:lnTo>
                <a:lnTo>
                  <a:pt x="0" y="1735304"/>
                </a:lnTo>
                <a:lnTo>
                  <a:pt x="0" y="0"/>
                </a:lnTo>
                <a:close/>
              </a:path>
            </a:pathLst>
          </a:custGeom>
          <a:blipFill>
            <a:blip r:embed="rId16">
              <a:extLst>
                <a:ext uri="{96DAC541-7B7A-43D3-8B79-37D633B846F1}">
                  <asvg:svgBlip xmlns:asvg="http://schemas.microsoft.com/office/drawing/2016/SVG/main" r:embed="rId17"/>
                </a:ext>
              </a:extLst>
            </a:blip>
            <a:stretch>
              <a:fillRect l="0" t="0" r="0" b="0"/>
            </a:stretch>
          </a:blipFill>
        </p:spPr>
      </p:sp>
      <p:sp>
        <p:nvSpPr>
          <p:cNvPr name="TextBox 14" id="14"/>
          <p:cNvSpPr txBox="true"/>
          <p:nvPr/>
        </p:nvSpPr>
        <p:spPr>
          <a:xfrm rot="0">
            <a:off x="1839234" y="3758169"/>
            <a:ext cx="7076685" cy="1565910"/>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Semi-Bold"/>
                <a:ea typeface="Quicksand Semi-Bold"/>
                <a:cs typeface="Quicksand Semi-Bold"/>
                <a:sym typeface="Quicksand Semi-Bold"/>
              </a:rPr>
              <a:t>G</a:t>
            </a:r>
            <a:r>
              <a:rPr lang="en-US" b="true" sz="2299" spc="137" u="none">
                <a:solidFill>
                  <a:srgbClr val="000000"/>
                </a:solidFill>
                <a:latin typeface="Quicksand Semi-Bold"/>
                <a:ea typeface="Quicksand Semi-Bold"/>
                <a:cs typeface="Quicksand Semi-Bold"/>
                <a:sym typeface="Quicksand Semi-Bold"/>
              </a:rPr>
              <a:t>enre</a:t>
            </a:r>
            <a:r>
              <a:rPr lang="en-US" b="true" sz="2299" spc="137" u="none">
                <a:solidFill>
                  <a:srgbClr val="000000"/>
                </a:solidFill>
                <a:latin typeface="Quicksand Bold"/>
                <a:ea typeface="Quicksand Bold"/>
                <a:cs typeface="Quicksand Bold"/>
                <a:sym typeface="Quicksand Bold"/>
              </a:rPr>
              <a:t> </a:t>
            </a:r>
            <a:r>
              <a:rPr lang="en-US" b="true" sz="2299" spc="137">
                <a:solidFill>
                  <a:srgbClr val="000000"/>
                </a:solidFill>
                <a:latin typeface="Quicksand Bold"/>
                <a:ea typeface="Quicksand Bold"/>
                <a:cs typeface="Quicksand Bold"/>
                <a:sym typeface="Quicksand Bold"/>
              </a:rPr>
              <a:t>: Shonen</a:t>
            </a:r>
          </a:p>
          <a:p>
            <a:pPr algn="l" marL="0" indent="0" lvl="0">
              <a:lnSpc>
                <a:spcPts val="3104"/>
              </a:lnSpc>
              <a:spcBef>
                <a:spcPct val="0"/>
              </a:spcBef>
            </a:pPr>
          </a:p>
          <a:p>
            <a:pPr algn="l" marL="0" indent="0" lvl="0">
              <a:lnSpc>
                <a:spcPts val="3104"/>
              </a:lnSpc>
              <a:spcBef>
                <a:spcPct val="0"/>
              </a:spcBef>
            </a:pPr>
            <a:r>
              <a:rPr lang="en-US" b="true" sz="2299" spc="137" u="none">
                <a:solidFill>
                  <a:srgbClr val="000000"/>
                </a:solidFill>
                <a:latin typeface="Quicksand Semi-Bold"/>
                <a:ea typeface="Quicksand Semi-Bold"/>
                <a:cs typeface="Quicksand Semi-Bold"/>
                <a:sym typeface="Quicksand Semi-Bold"/>
              </a:rPr>
              <a:t>Série en cours (2 tomes en France)</a:t>
            </a:r>
          </a:p>
          <a:p>
            <a:pPr algn="l" marL="0" indent="0" lvl="0">
              <a:lnSpc>
                <a:spcPts val="3104"/>
              </a:lnSpc>
              <a:spcBef>
                <a:spcPct val="0"/>
              </a:spcBef>
            </a:pPr>
          </a:p>
        </p:txBody>
      </p:sp>
      <p:sp>
        <p:nvSpPr>
          <p:cNvPr name="TextBox 15" id="15"/>
          <p:cNvSpPr txBox="true"/>
          <p:nvPr/>
        </p:nvSpPr>
        <p:spPr>
          <a:xfrm rot="0">
            <a:off x="1839234" y="5320269"/>
            <a:ext cx="7076685" cy="784860"/>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Bold"/>
                <a:ea typeface="Quicksand Bold"/>
                <a:cs typeface="Quicksand Bold"/>
                <a:sym typeface="Quicksand Bold"/>
              </a:rPr>
              <a:t>Mots clés : Aventure, magie, comédie, beaux graphismes</a:t>
            </a:r>
          </a:p>
        </p:txBody>
      </p:sp>
      <p:sp>
        <p:nvSpPr>
          <p:cNvPr name="TextBox 16" id="16"/>
          <p:cNvSpPr txBox="true"/>
          <p:nvPr/>
        </p:nvSpPr>
        <p:spPr>
          <a:xfrm rot="0">
            <a:off x="1719847" y="2641315"/>
            <a:ext cx="9865002" cy="19354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Ichi the witch</a:t>
            </a:r>
          </a:p>
          <a:p>
            <a:pPr algn="l">
              <a:lnSpc>
                <a:spcPts val="7560"/>
              </a:lnSpc>
            </a:pPr>
          </a:p>
        </p:txBody>
      </p:sp>
    </p:spTree>
  </p:cSld>
  <p:clrMapOvr>
    <a:masterClrMapping/>
  </p:clrMapOvr>
</p:sld>
</file>

<file path=ppt/slides/slide61.xml><?xml version="1.0" encoding="utf-8"?>
<p:sld xmlns:p="http://schemas.openxmlformats.org/presentationml/2006/main" xmlns:a="http://schemas.openxmlformats.org/drawingml/2006/main" xmlns:r="http://schemas.openxmlformats.org/officeDocument/2006/relationships">
  <p:cSld>
    <p:bg>
      <p:bgPr>
        <a:solidFill>
          <a:srgbClr val="EDECED"/>
        </a:solidFill>
      </p:bgPr>
    </p:bg>
    <p:spTree>
      <p:nvGrpSpPr>
        <p:cNvPr id="1" name=""/>
        <p:cNvGrpSpPr/>
        <p:nvPr/>
      </p:nvGrpSpPr>
      <p:grpSpPr>
        <a:xfrm>
          <a:off x="0" y="0"/>
          <a:ext cx="0" cy="0"/>
          <a:chOff x="0" y="0"/>
          <a:chExt cx="0" cy="0"/>
        </a:xfrm>
      </p:grpSpPr>
      <p:sp>
        <p:nvSpPr>
          <p:cNvPr name="Freeform 2" id="2"/>
          <p:cNvSpPr/>
          <p:nvPr/>
        </p:nvSpPr>
        <p:spPr>
          <a:xfrm flipH="true" flipV="false" rot="0">
            <a:off x="15276340" y="8594837"/>
            <a:ext cx="2221424" cy="2575564"/>
          </a:xfrm>
          <a:custGeom>
            <a:avLst/>
            <a:gdLst/>
            <a:ahLst/>
            <a:cxnLst/>
            <a:rect r="r" b="b" t="t" l="l"/>
            <a:pathLst>
              <a:path h="2575564" w="2221424">
                <a:moveTo>
                  <a:pt x="2221424" y="0"/>
                </a:moveTo>
                <a:lnTo>
                  <a:pt x="0" y="0"/>
                </a:lnTo>
                <a:lnTo>
                  <a:pt x="0" y="2575565"/>
                </a:lnTo>
                <a:lnTo>
                  <a:pt x="2221424" y="2575565"/>
                </a:lnTo>
                <a:lnTo>
                  <a:pt x="2221424"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550486" y="-486809"/>
            <a:ext cx="3158372" cy="3150476"/>
          </a:xfrm>
          <a:custGeom>
            <a:avLst/>
            <a:gdLst/>
            <a:ahLst/>
            <a:cxnLst/>
            <a:rect r="r" b="b" t="t" l="l"/>
            <a:pathLst>
              <a:path h="3150476" w="3158372">
                <a:moveTo>
                  <a:pt x="0" y="0"/>
                </a:moveTo>
                <a:lnTo>
                  <a:pt x="3158372" y="0"/>
                </a:lnTo>
                <a:lnTo>
                  <a:pt x="3158372" y="3150476"/>
                </a:lnTo>
                <a:lnTo>
                  <a:pt x="0" y="3150476"/>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4779159" y="606267"/>
            <a:ext cx="3202063" cy="4114800"/>
          </a:xfrm>
          <a:custGeom>
            <a:avLst/>
            <a:gdLst/>
            <a:ahLst/>
            <a:cxnLst/>
            <a:rect r="r" b="b" t="t" l="l"/>
            <a:pathLst>
              <a:path h="4114800" w="3202063">
                <a:moveTo>
                  <a:pt x="0" y="0"/>
                </a:moveTo>
                <a:lnTo>
                  <a:pt x="3202063" y="0"/>
                </a:lnTo>
                <a:lnTo>
                  <a:pt x="3202063" y="4114800"/>
                </a:lnTo>
                <a:lnTo>
                  <a:pt x="0" y="4114800"/>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458023">
            <a:off x="9826559" y="645204"/>
            <a:ext cx="2651919" cy="2676249"/>
          </a:xfrm>
          <a:custGeom>
            <a:avLst/>
            <a:gdLst/>
            <a:ahLst/>
            <a:cxnLst/>
            <a:rect r="r" b="b" t="t" l="l"/>
            <a:pathLst>
              <a:path h="2676249" w="2651919">
                <a:moveTo>
                  <a:pt x="0" y="0"/>
                </a:moveTo>
                <a:lnTo>
                  <a:pt x="2651919" y="0"/>
                </a:lnTo>
                <a:lnTo>
                  <a:pt x="2651919" y="2676248"/>
                </a:lnTo>
                <a:lnTo>
                  <a:pt x="0" y="2676248"/>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0">
            <a:off x="8466997" y="3485734"/>
            <a:ext cx="4052475" cy="6629816"/>
          </a:xfrm>
          <a:custGeom>
            <a:avLst/>
            <a:gdLst/>
            <a:ahLst/>
            <a:cxnLst/>
            <a:rect r="r" b="b" t="t" l="l"/>
            <a:pathLst>
              <a:path h="6629816" w="4052475">
                <a:moveTo>
                  <a:pt x="0" y="0"/>
                </a:moveTo>
                <a:lnTo>
                  <a:pt x="4052475" y="0"/>
                </a:lnTo>
                <a:lnTo>
                  <a:pt x="4052475" y="6629816"/>
                </a:lnTo>
                <a:lnTo>
                  <a:pt x="0" y="6629816"/>
                </a:lnTo>
                <a:lnTo>
                  <a:pt x="0" y="0"/>
                </a:lnTo>
                <a:close/>
              </a:path>
            </a:pathLst>
          </a:custGeom>
          <a:blipFill>
            <a:blip r:embed="rId10"/>
            <a:stretch>
              <a:fillRect l="0" t="0" r="0" b="0"/>
            </a:stretch>
          </a:blipFill>
        </p:spPr>
      </p:sp>
      <p:sp>
        <p:nvSpPr>
          <p:cNvPr name="Freeform 7" id="7"/>
          <p:cNvSpPr/>
          <p:nvPr/>
        </p:nvSpPr>
        <p:spPr>
          <a:xfrm flipH="false" flipV="false" rot="0">
            <a:off x="12519472" y="606267"/>
            <a:ext cx="5172540" cy="7551153"/>
          </a:xfrm>
          <a:custGeom>
            <a:avLst/>
            <a:gdLst/>
            <a:ahLst/>
            <a:cxnLst/>
            <a:rect r="r" b="b" t="t" l="l"/>
            <a:pathLst>
              <a:path h="7551153" w="5172540">
                <a:moveTo>
                  <a:pt x="0" y="0"/>
                </a:moveTo>
                <a:lnTo>
                  <a:pt x="5172540" y="0"/>
                </a:lnTo>
                <a:lnTo>
                  <a:pt x="5172540" y="7551154"/>
                </a:lnTo>
                <a:lnTo>
                  <a:pt x="0" y="7551154"/>
                </a:lnTo>
                <a:lnTo>
                  <a:pt x="0" y="0"/>
                </a:lnTo>
                <a:close/>
              </a:path>
            </a:pathLst>
          </a:custGeom>
          <a:blipFill>
            <a:blip r:embed="rId11"/>
            <a:stretch>
              <a:fillRect l="0" t="0" r="0" b="0"/>
            </a:stretch>
          </a:blipFill>
        </p:spPr>
      </p:sp>
      <p:sp>
        <p:nvSpPr>
          <p:cNvPr name="TextBox 8" id="8"/>
          <p:cNvSpPr txBox="true"/>
          <p:nvPr/>
        </p:nvSpPr>
        <p:spPr>
          <a:xfrm rot="0">
            <a:off x="756134" y="4985385"/>
            <a:ext cx="7076685" cy="5130165"/>
          </a:xfrm>
          <a:prstGeom prst="rect">
            <a:avLst/>
          </a:prstGeom>
        </p:spPr>
        <p:txBody>
          <a:bodyPr anchor="t" rtlCol="false" tIns="0" lIns="0" bIns="0" rIns="0">
            <a:spAutoFit/>
          </a:bodyPr>
          <a:lstStyle/>
          <a:p>
            <a:pPr algn="l" marL="0" indent="0" lvl="0">
              <a:lnSpc>
                <a:spcPts val="2295"/>
              </a:lnSpc>
              <a:spcBef>
                <a:spcPct val="0"/>
              </a:spcBef>
            </a:pPr>
            <a:r>
              <a:rPr lang="en-US" b="true" sz="1700" spc="102">
                <a:solidFill>
                  <a:srgbClr val="000000"/>
                </a:solidFill>
                <a:latin typeface="Quicksand Semi-Bold"/>
                <a:ea typeface="Quicksand Semi-Bold"/>
                <a:cs typeface="Quicksand Semi-Bold"/>
                <a:sym typeface="Quicksand Semi-Bold"/>
              </a:rPr>
              <a:t>Les majiks : des sortilèg</a:t>
            </a:r>
            <a:r>
              <a:rPr lang="en-US" b="true" sz="1700" spc="102" u="none">
                <a:solidFill>
                  <a:srgbClr val="000000"/>
                </a:solidFill>
                <a:latin typeface="Quicksand Semi-Bold"/>
                <a:ea typeface="Quicksand Semi-Bold"/>
                <a:cs typeface="Quicksand Semi-Bold"/>
                <a:sym typeface="Quicksand Semi-Bold"/>
              </a:rPr>
              <a:t>es qui se matérialisent sous la forme de mystérieuses créatures vivantes... Seules les femmes sont capables de les traquer et d'accomplir les rituels périlleux nécessaires pour les acquérir. Elles deviennent ainsi des sorcières, protectrices de l'humanité, dotées du don de maîtriser et de déchaîner le pouvoir de ces majiks.</a:t>
            </a:r>
          </a:p>
          <a:p>
            <a:pPr algn="l" marL="0" indent="0" lvl="0">
              <a:lnSpc>
                <a:spcPts val="2295"/>
              </a:lnSpc>
              <a:spcBef>
                <a:spcPct val="0"/>
              </a:spcBef>
            </a:pPr>
          </a:p>
          <a:p>
            <a:pPr algn="l" marL="0" indent="0" lvl="0">
              <a:lnSpc>
                <a:spcPts val="2295"/>
              </a:lnSpc>
              <a:spcBef>
                <a:spcPct val="0"/>
              </a:spcBef>
            </a:pPr>
            <a:r>
              <a:rPr lang="en-US" b="true" sz="1700" spc="102" u="none">
                <a:solidFill>
                  <a:srgbClr val="000000"/>
                </a:solidFill>
                <a:latin typeface="Quicksand Semi-Bold"/>
                <a:ea typeface="Quicksand Semi-Bold"/>
                <a:cs typeface="Quicksand Semi-Bold"/>
                <a:sym typeface="Quicksand Semi-Bold"/>
              </a:rPr>
              <a:t>Après avoir été abandonné à six ans dans la montagne où il vit maintenant en solitaire, le jeune Ichi a développé un exceptionnel instinct de chasseur. La lutte pour la survie est une seconde nature chez lui, et il n'aime rien tant que remporter des duels à mort dans un milieu hostile. Alors, quand le majik maléfique Uroro menace le village voisin, il saute sur l'occasion de défier cette proie surpuissante ! Contre toute attente, il remporte le combat et devient ainsi le premier sorcier de l'Histoire... Mais un homme peut-il contrôler un tel pouvoir ?</a:t>
            </a:r>
          </a:p>
          <a:p>
            <a:pPr algn="l" marL="0" indent="0" lvl="0">
              <a:lnSpc>
                <a:spcPts val="2295"/>
              </a:lnSpc>
              <a:spcBef>
                <a:spcPct val="0"/>
              </a:spcBef>
            </a:pPr>
          </a:p>
        </p:txBody>
      </p:sp>
      <p:sp>
        <p:nvSpPr>
          <p:cNvPr name="TextBox 9" id="9"/>
          <p:cNvSpPr txBox="true"/>
          <p:nvPr/>
        </p:nvSpPr>
        <p:spPr>
          <a:xfrm rot="0">
            <a:off x="756134" y="3781149"/>
            <a:ext cx="3538342" cy="982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Synopsis</a:t>
            </a:r>
          </a:p>
        </p:txBody>
      </p:sp>
    </p:spTree>
  </p:cSld>
  <p:clrMapOvr>
    <a:masterClrMapping/>
  </p:clrMapOvr>
</p:sld>
</file>

<file path=ppt/slides/slide62.xml><?xml version="1.0" encoding="utf-8"?>
<p:sld xmlns:p="http://schemas.openxmlformats.org/presentationml/2006/main" xmlns:a="http://schemas.openxmlformats.org/drawingml/2006/main" xmlns:r="http://schemas.openxmlformats.org/officeDocument/2006/relationships">
  <p:cSld>
    <p:bg>
      <p:bgPr>
        <a:solidFill>
          <a:srgbClr val="F6A64A"/>
        </a:solidFill>
      </p:bgPr>
    </p:bg>
    <p:spTree>
      <p:nvGrpSpPr>
        <p:cNvPr id="1" name=""/>
        <p:cNvGrpSpPr/>
        <p:nvPr/>
      </p:nvGrpSpPr>
      <p:grpSpPr>
        <a:xfrm>
          <a:off x="0" y="0"/>
          <a:ext cx="0" cy="0"/>
          <a:chOff x="0" y="0"/>
          <a:chExt cx="0" cy="0"/>
        </a:xfrm>
      </p:grpSpPr>
      <p:grpSp>
        <p:nvGrpSpPr>
          <p:cNvPr name="Group 2" id="2"/>
          <p:cNvGrpSpPr/>
          <p:nvPr/>
        </p:nvGrpSpPr>
        <p:grpSpPr>
          <a:xfrm rot="0">
            <a:off x="821526" y="821621"/>
            <a:ext cx="16644948" cy="8643757"/>
            <a:chOff x="0" y="0"/>
            <a:chExt cx="6236922" cy="3238847"/>
          </a:xfrm>
        </p:grpSpPr>
        <p:sp>
          <p:nvSpPr>
            <p:cNvPr name="Freeform 3" id="3"/>
            <p:cNvSpPr/>
            <p:nvPr/>
          </p:nvSpPr>
          <p:spPr>
            <a:xfrm flipH="false" flipV="false" rot="0">
              <a:off x="0" y="0"/>
              <a:ext cx="6236922" cy="3238847"/>
            </a:xfrm>
            <a:custGeom>
              <a:avLst/>
              <a:gdLst/>
              <a:ahLst/>
              <a:cxnLst/>
              <a:rect r="r" b="b" t="t" l="l"/>
              <a:pathLst>
                <a:path h="3238847" w="6236922">
                  <a:moveTo>
                    <a:pt x="1395" y="0"/>
                  </a:moveTo>
                  <a:lnTo>
                    <a:pt x="6235527" y="0"/>
                  </a:lnTo>
                  <a:cubicBezTo>
                    <a:pt x="6236298" y="0"/>
                    <a:pt x="6236922" y="625"/>
                    <a:pt x="6236922" y="1395"/>
                  </a:cubicBezTo>
                  <a:lnTo>
                    <a:pt x="6236922" y="3237452"/>
                  </a:lnTo>
                  <a:cubicBezTo>
                    <a:pt x="6236922" y="3238222"/>
                    <a:pt x="6236298" y="3238847"/>
                    <a:pt x="6235527" y="3238847"/>
                  </a:cubicBezTo>
                  <a:lnTo>
                    <a:pt x="1395" y="3238847"/>
                  </a:lnTo>
                  <a:cubicBezTo>
                    <a:pt x="625" y="3238847"/>
                    <a:pt x="0" y="3238222"/>
                    <a:pt x="0" y="3237452"/>
                  </a:cubicBezTo>
                  <a:lnTo>
                    <a:pt x="0" y="1395"/>
                  </a:lnTo>
                  <a:cubicBezTo>
                    <a:pt x="0" y="625"/>
                    <a:pt x="625" y="0"/>
                    <a:pt x="1395" y="0"/>
                  </a:cubicBezTo>
                  <a:close/>
                </a:path>
              </a:pathLst>
            </a:custGeom>
            <a:solidFill>
              <a:srgbClr val="EDECED"/>
            </a:solidFill>
          </p:spPr>
        </p:sp>
        <p:sp>
          <p:nvSpPr>
            <p:cNvPr name="TextBox 4" id="4"/>
            <p:cNvSpPr txBox="true"/>
            <p:nvPr/>
          </p:nvSpPr>
          <p:spPr>
            <a:xfrm>
              <a:off x="0" y="-9525"/>
              <a:ext cx="6236922" cy="3248372"/>
            </a:xfrm>
            <a:prstGeom prst="rect">
              <a:avLst/>
            </a:prstGeom>
          </p:spPr>
          <p:txBody>
            <a:bodyPr anchor="ctr" rtlCol="false" tIns="19016" lIns="19016" bIns="19016" rIns="19016"/>
            <a:lstStyle/>
            <a:p>
              <a:pPr algn="ctr">
                <a:lnSpc>
                  <a:spcPts val="733"/>
                </a:lnSpc>
                <a:spcBef>
                  <a:spcPct val="0"/>
                </a:spcBef>
              </a:pPr>
            </a:p>
          </p:txBody>
        </p:sp>
      </p:grpSp>
      <p:sp>
        <p:nvSpPr>
          <p:cNvPr name="TextBox 5" id="5"/>
          <p:cNvSpPr txBox="true"/>
          <p:nvPr/>
        </p:nvSpPr>
        <p:spPr>
          <a:xfrm rot="0">
            <a:off x="3234386" y="3696862"/>
            <a:ext cx="11786817" cy="2082690"/>
          </a:xfrm>
          <a:prstGeom prst="rect">
            <a:avLst/>
          </a:prstGeom>
        </p:spPr>
        <p:txBody>
          <a:bodyPr anchor="t" rtlCol="false" tIns="0" lIns="0" bIns="0" rIns="0">
            <a:spAutoFit/>
          </a:bodyPr>
          <a:lstStyle/>
          <a:p>
            <a:pPr algn="ctr" marL="0" indent="0" lvl="0">
              <a:lnSpc>
                <a:spcPts val="14814"/>
              </a:lnSpc>
            </a:pPr>
            <a:r>
              <a:rPr lang="en-US" sz="17636" spc="-423">
                <a:solidFill>
                  <a:srgbClr val="000000"/>
                </a:solidFill>
                <a:latin typeface="Fibre"/>
                <a:ea typeface="Fibre"/>
                <a:cs typeface="Fibre"/>
                <a:sym typeface="Fibre"/>
              </a:rPr>
              <a:t>MERCI D’AVOIR </a:t>
            </a:r>
          </a:p>
        </p:txBody>
      </p:sp>
      <p:sp>
        <p:nvSpPr>
          <p:cNvPr name="Freeform 6" id="6"/>
          <p:cNvSpPr/>
          <p:nvPr/>
        </p:nvSpPr>
        <p:spPr>
          <a:xfrm flipH="false" flipV="false" rot="-10800000">
            <a:off x="11750864" y="5744136"/>
            <a:ext cx="935619" cy="1890139"/>
          </a:xfrm>
          <a:custGeom>
            <a:avLst/>
            <a:gdLst/>
            <a:ahLst/>
            <a:cxnLst/>
            <a:rect r="r" b="b" t="t" l="l"/>
            <a:pathLst>
              <a:path h="1890139" w="935619">
                <a:moveTo>
                  <a:pt x="0" y="0"/>
                </a:moveTo>
                <a:lnTo>
                  <a:pt x="935619" y="0"/>
                </a:lnTo>
                <a:lnTo>
                  <a:pt x="935619" y="1890139"/>
                </a:lnTo>
                <a:lnTo>
                  <a:pt x="0" y="189013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7" id="7"/>
          <p:cNvSpPr/>
          <p:nvPr/>
        </p:nvSpPr>
        <p:spPr>
          <a:xfrm flipH="false" flipV="false" rot="0">
            <a:off x="1794612" y="3143530"/>
            <a:ext cx="935619" cy="1890139"/>
          </a:xfrm>
          <a:custGeom>
            <a:avLst/>
            <a:gdLst/>
            <a:ahLst/>
            <a:cxnLst/>
            <a:rect r="r" b="b" t="t" l="l"/>
            <a:pathLst>
              <a:path h="1890139" w="935619">
                <a:moveTo>
                  <a:pt x="0" y="0"/>
                </a:moveTo>
                <a:lnTo>
                  <a:pt x="935619" y="0"/>
                </a:lnTo>
                <a:lnTo>
                  <a:pt x="935619" y="1890139"/>
                </a:lnTo>
                <a:lnTo>
                  <a:pt x="0" y="189013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8" id="8"/>
          <p:cNvSpPr/>
          <p:nvPr/>
        </p:nvSpPr>
        <p:spPr>
          <a:xfrm flipH="false" flipV="false" rot="0">
            <a:off x="-608635" y="-486809"/>
            <a:ext cx="2730008" cy="2671995"/>
          </a:xfrm>
          <a:custGeom>
            <a:avLst/>
            <a:gdLst/>
            <a:ahLst/>
            <a:cxnLst/>
            <a:rect r="r" b="b" t="t" l="l"/>
            <a:pathLst>
              <a:path h="2671995" w="2730008">
                <a:moveTo>
                  <a:pt x="0" y="0"/>
                </a:moveTo>
                <a:lnTo>
                  <a:pt x="2730008" y="0"/>
                </a:lnTo>
                <a:lnTo>
                  <a:pt x="2730008" y="2671995"/>
                </a:lnTo>
                <a:lnTo>
                  <a:pt x="0" y="2671995"/>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9" id="9"/>
          <p:cNvSpPr/>
          <p:nvPr/>
        </p:nvSpPr>
        <p:spPr>
          <a:xfrm flipH="false" flipV="false" rot="0">
            <a:off x="2632869" y="8904354"/>
            <a:ext cx="1606925" cy="2090310"/>
          </a:xfrm>
          <a:custGeom>
            <a:avLst/>
            <a:gdLst/>
            <a:ahLst/>
            <a:cxnLst/>
            <a:rect r="r" b="b" t="t" l="l"/>
            <a:pathLst>
              <a:path h="2090310" w="1606925">
                <a:moveTo>
                  <a:pt x="0" y="0"/>
                </a:moveTo>
                <a:lnTo>
                  <a:pt x="1606925" y="0"/>
                </a:lnTo>
                <a:lnTo>
                  <a:pt x="1606925" y="2090310"/>
                </a:lnTo>
                <a:lnTo>
                  <a:pt x="0" y="2090310"/>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10" id="10"/>
          <p:cNvSpPr/>
          <p:nvPr/>
        </p:nvSpPr>
        <p:spPr>
          <a:xfrm flipH="false" flipV="false" rot="0">
            <a:off x="13345018" y="8733529"/>
            <a:ext cx="3019880" cy="2261135"/>
          </a:xfrm>
          <a:custGeom>
            <a:avLst/>
            <a:gdLst/>
            <a:ahLst/>
            <a:cxnLst/>
            <a:rect r="r" b="b" t="t" l="l"/>
            <a:pathLst>
              <a:path h="2261135" w="3019880">
                <a:moveTo>
                  <a:pt x="0" y="0"/>
                </a:moveTo>
                <a:lnTo>
                  <a:pt x="3019880" y="0"/>
                </a:lnTo>
                <a:lnTo>
                  <a:pt x="3019880" y="2261135"/>
                </a:lnTo>
                <a:lnTo>
                  <a:pt x="0" y="2261135"/>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11" id="11"/>
          <p:cNvSpPr/>
          <p:nvPr/>
        </p:nvSpPr>
        <p:spPr>
          <a:xfrm flipH="false" flipV="false" rot="0">
            <a:off x="15763523" y="-486809"/>
            <a:ext cx="2991554" cy="1593003"/>
          </a:xfrm>
          <a:custGeom>
            <a:avLst/>
            <a:gdLst/>
            <a:ahLst/>
            <a:cxnLst/>
            <a:rect r="r" b="b" t="t" l="l"/>
            <a:pathLst>
              <a:path h="1593003" w="2991554">
                <a:moveTo>
                  <a:pt x="0" y="0"/>
                </a:moveTo>
                <a:lnTo>
                  <a:pt x="2991554" y="0"/>
                </a:lnTo>
                <a:lnTo>
                  <a:pt x="2991554" y="1593003"/>
                </a:lnTo>
                <a:lnTo>
                  <a:pt x="0" y="1593003"/>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2" id="12"/>
          <p:cNvSpPr/>
          <p:nvPr/>
        </p:nvSpPr>
        <p:spPr>
          <a:xfrm flipH="false" flipV="false" rot="0">
            <a:off x="16364898" y="1780118"/>
            <a:ext cx="1308750" cy="1702439"/>
          </a:xfrm>
          <a:custGeom>
            <a:avLst/>
            <a:gdLst/>
            <a:ahLst/>
            <a:cxnLst/>
            <a:rect r="r" b="b" t="t" l="l"/>
            <a:pathLst>
              <a:path h="1702439" w="1308750">
                <a:moveTo>
                  <a:pt x="0" y="0"/>
                </a:moveTo>
                <a:lnTo>
                  <a:pt x="1308750" y="0"/>
                </a:lnTo>
                <a:lnTo>
                  <a:pt x="1308750" y="1702439"/>
                </a:lnTo>
                <a:lnTo>
                  <a:pt x="0" y="1702439"/>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13" id="13"/>
          <p:cNvSpPr/>
          <p:nvPr/>
        </p:nvSpPr>
        <p:spPr>
          <a:xfrm flipH="false" flipV="false" rot="-2027954">
            <a:off x="16252068" y="8582926"/>
            <a:ext cx="2491392" cy="2513384"/>
          </a:xfrm>
          <a:custGeom>
            <a:avLst/>
            <a:gdLst/>
            <a:ahLst/>
            <a:cxnLst/>
            <a:rect r="r" b="b" t="t" l="l"/>
            <a:pathLst>
              <a:path h="2513384" w="2491392">
                <a:moveTo>
                  <a:pt x="0" y="0"/>
                </a:moveTo>
                <a:lnTo>
                  <a:pt x="2491392" y="0"/>
                </a:lnTo>
                <a:lnTo>
                  <a:pt x="2491392" y="2513383"/>
                </a:lnTo>
                <a:lnTo>
                  <a:pt x="0" y="2513383"/>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14" id="14"/>
          <p:cNvSpPr/>
          <p:nvPr/>
        </p:nvSpPr>
        <p:spPr>
          <a:xfrm flipH="false" flipV="false" rot="-10800000">
            <a:off x="2841777" y="309692"/>
            <a:ext cx="1189109" cy="1308511"/>
          </a:xfrm>
          <a:custGeom>
            <a:avLst/>
            <a:gdLst/>
            <a:ahLst/>
            <a:cxnLst/>
            <a:rect r="r" b="b" t="t" l="l"/>
            <a:pathLst>
              <a:path h="1308511" w="1189109">
                <a:moveTo>
                  <a:pt x="0" y="0"/>
                </a:moveTo>
                <a:lnTo>
                  <a:pt x="1189109" y="0"/>
                </a:lnTo>
                <a:lnTo>
                  <a:pt x="1189109" y="1308511"/>
                </a:lnTo>
                <a:lnTo>
                  <a:pt x="0" y="1308511"/>
                </a:lnTo>
                <a:lnTo>
                  <a:pt x="0" y="0"/>
                </a:lnTo>
                <a:close/>
              </a:path>
            </a:pathLst>
          </a:custGeom>
          <a:blipFill>
            <a:blip r:embed="rId14">
              <a:extLst>
                <a:ext uri="{96DAC541-7B7A-43D3-8B79-37D633B846F1}">
                  <asvg:svgBlip xmlns:asvg="http://schemas.microsoft.com/office/drawing/2016/SVG/main" r:embed="rId15"/>
                </a:ext>
              </a:extLst>
            </a:blip>
            <a:stretch>
              <a:fillRect l="0" t="0" r="0" b="0"/>
            </a:stretch>
          </a:blipFill>
        </p:spPr>
      </p:sp>
      <p:sp>
        <p:nvSpPr>
          <p:cNvPr name="Freeform 15" id="15"/>
          <p:cNvSpPr/>
          <p:nvPr/>
        </p:nvSpPr>
        <p:spPr>
          <a:xfrm flipH="false" flipV="false" rot="0">
            <a:off x="10922258" y="471608"/>
            <a:ext cx="2592831" cy="755162"/>
          </a:xfrm>
          <a:custGeom>
            <a:avLst/>
            <a:gdLst/>
            <a:ahLst/>
            <a:cxnLst/>
            <a:rect r="r" b="b" t="t" l="l"/>
            <a:pathLst>
              <a:path h="755162" w="2592831">
                <a:moveTo>
                  <a:pt x="0" y="0"/>
                </a:moveTo>
                <a:lnTo>
                  <a:pt x="2592831" y="0"/>
                </a:lnTo>
                <a:lnTo>
                  <a:pt x="2592831" y="755161"/>
                </a:lnTo>
                <a:lnTo>
                  <a:pt x="0" y="755161"/>
                </a:lnTo>
                <a:lnTo>
                  <a:pt x="0" y="0"/>
                </a:lnTo>
                <a:close/>
              </a:path>
            </a:pathLst>
          </a:custGeom>
          <a:blipFill>
            <a:blip r:embed="rId16">
              <a:extLst>
                <a:ext uri="{96DAC541-7B7A-43D3-8B79-37D633B846F1}">
                  <asvg:svgBlip xmlns:asvg="http://schemas.microsoft.com/office/drawing/2016/SVG/main" r:embed="rId17"/>
                </a:ext>
              </a:extLst>
            </a:blip>
            <a:stretch>
              <a:fillRect l="0" t="0" r="0" b="0"/>
            </a:stretch>
          </a:blipFill>
        </p:spPr>
      </p:sp>
      <p:sp>
        <p:nvSpPr>
          <p:cNvPr name="Freeform 16" id="16"/>
          <p:cNvSpPr/>
          <p:nvPr/>
        </p:nvSpPr>
        <p:spPr>
          <a:xfrm flipH="true" flipV="false" rot="0">
            <a:off x="-803463" y="2800817"/>
            <a:ext cx="2221424" cy="2575564"/>
          </a:xfrm>
          <a:custGeom>
            <a:avLst/>
            <a:gdLst/>
            <a:ahLst/>
            <a:cxnLst/>
            <a:rect r="r" b="b" t="t" l="l"/>
            <a:pathLst>
              <a:path h="2575564" w="2221424">
                <a:moveTo>
                  <a:pt x="2221424" y="0"/>
                </a:moveTo>
                <a:lnTo>
                  <a:pt x="0" y="0"/>
                </a:lnTo>
                <a:lnTo>
                  <a:pt x="0" y="2575564"/>
                </a:lnTo>
                <a:lnTo>
                  <a:pt x="2221424" y="2575564"/>
                </a:lnTo>
                <a:lnTo>
                  <a:pt x="2221424" y="0"/>
                </a:lnTo>
                <a:close/>
              </a:path>
            </a:pathLst>
          </a:custGeom>
          <a:blipFill>
            <a:blip r:embed="rId18">
              <a:extLst>
                <a:ext uri="{96DAC541-7B7A-43D3-8B79-37D633B846F1}">
                  <asvg:svgBlip xmlns:asvg="http://schemas.microsoft.com/office/drawing/2016/SVG/main" r:embed="rId19"/>
                </a:ext>
              </a:extLst>
            </a:blip>
            <a:stretch>
              <a:fillRect l="0" t="0" r="0" b="0"/>
            </a:stretch>
          </a:blipFill>
        </p:spPr>
      </p:sp>
      <p:sp>
        <p:nvSpPr>
          <p:cNvPr name="Freeform 17" id="17"/>
          <p:cNvSpPr/>
          <p:nvPr/>
        </p:nvSpPr>
        <p:spPr>
          <a:xfrm flipH="false" flipV="false" rot="0">
            <a:off x="-1025337" y="8102355"/>
            <a:ext cx="3146710" cy="3338684"/>
          </a:xfrm>
          <a:custGeom>
            <a:avLst/>
            <a:gdLst/>
            <a:ahLst/>
            <a:cxnLst/>
            <a:rect r="r" b="b" t="t" l="l"/>
            <a:pathLst>
              <a:path h="3338684" w="3146710">
                <a:moveTo>
                  <a:pt x="0" y="0"/>
                </a:moveTo>
                <a:lnTo>
                  <a:pt x="3146710" y="0"/>
                </a:lnTo>
                <a:lnTo>
                  <a:pt x="3146710" y="3338684"/>
                </a:lnTo>
                <a:lnTo>
                  <a:pt x="0" y="3338684"/>
                </a:lnTo>
                <a:lnTo>
                  <a:pt x="0" y="0"/>
                </a:lnTo>
                <a:close/>
              </a:path>
            </a:pathLst>
          </a:custGeom>
          <a:blipFill>
            <a:blip r:embed="rId20">
              <a:extLst>
                <a:ext uri="{96DAC541-7B7A-43D3-8B79-37D633B846F1}">
                  <asvg:svgBlip xmlns:asvg="http://schemas.microsoft.com/office/drawing/2016/SVG/main" r:embed="rId21"/>
                </a:ext>
              </a:extLst>
            </a:blip>
            <a:stretch>
              <a:fillRect l="0" t="0" r="0" b="0"/>
            </a:stretch>
          </a:blipFill>
        </p:spPr>
      </p:sp>
      <p:sp>
        <p:nvSpPr>
          <p:cNvPr name="Freeform 18" id="18"/>
          <p:cNvSpPr/>
          <p:nvPr/>
        </p:nvSpPr>
        <p:spPr>
          <a:xfrm flipH="false" flipV="false" rot="0">
            <a:off x="10922258" y="9447395"/>
            <a:ext cx="2215446" cy="2468463"/>
          </a:xfrm>
          <a:custGeom>
            <a:avLst/>
            <a:gdLst/>
            <a:ahLst/>
            <a:cxnLst/>
            <a:rect r="r" b="b" t="t" l="l"/>
            <a:pathLst>
              <a:path h="2468463" w="2215446">
                <a:moveTo>
                  <a:pt x="0" y="0"/>
                </a:moveTo>
                <a:lnTo>
                  <a:pt x="2215446" y="0"/>
                </a:lnTo>
                <a:lnTo>
                  <a:pt x="2215446" y="2468464"/>
                </a:lnTo>
                <a:lnTo>
                  <a:pt x="0" y="2468464"/>
                </a:lnTo>
                <a:lnTo>
                  <a:pt x="0" y="0"/>
                </a:lnTo>
                <a:close/>
              </a:path>
            </a:pathLst>
          </a:custGeom>
          <a:blipFill>
            <a:blip r:embed="rId22">
              <a:extLst>
                <a:ext uri="{96DAC541-7B7A-43D3-8B79-37D633B846F1}">
                  <asvg:svgBlip xmlns:asvg="http://schemas.microsoft.com/office/drawing/2016/SVG/main" r:embed="rId23"/>
                </a:ext>
              </a:extLst>
            </a:blip>
            <a:stretch>
              <a:fillRect l="0" t="0" r="0" b="0"/>
            </a:stretch>
          </a:blipFill>
        </p:spPr>
      </p:sp>
      <p:sp>
        <p:nvSpPr>
          <p:cNvPr name="Freeform 19" id="19"/>
          <p:cNvSpPr/>
          <p:nvPr/>
        </p:nvSpPr>
        <p:spPr>
          <a:xfrm flipH="true" flipV="false" rot="10479814">
            <a:off x="16984007" y="4459822"/>
            <a:ext cx="2221424" cy="2575564"/>
          </a:xfrm>
          <a:custGeom>
            <a:avLst/>
            <a:gdLst/>
            <a:ahLst/>
            <a:cxnLst/>
            <a:rect r="r" b="b" t="t" l="l"/>
            <a:pathLst>
              <a:path h="2575564" w="2221424">
                <a:moveTo>
                  <a:pt x="2221425" y="0"/>
                </a:moveTo>
                <a:lnTo>
                  <a:pt x="0" y="0"/>
                </a:lnTo>
                <a:lnTo>
                  <a:pt x="0" y="2575565"/>
                </a:lnTo>
                <a:lnTo>
                  <a:pt x="2221425" y="2575565"/>
                </a:lnTo>
                <a:lnTo>
                  <a:pt x="2221425" y="0"/>
                </a:lnTo>
                <a:close/>
              </a:path>
            </a:pathLst>
          </a:custGeom>
          <a:blipFill>
            <a:blip r:embed="rId18">
              <a:extLst>
                <a:ext uri="{96DAC541-7B7A-43D3-8B79-37D633B846F1}">
                  <asvg:svgBlip xmlns:asvg="http://schemas.microsoft.com/office/drawing/2016/SVG/main" r:embed="rId19"/>
                </a:ext>
              </a:extLst>
            </a:blip>
            <a:stretch>
              <a:fillRect l="0" t="0" r="0" b="0"/>
            </a:stretch>
          </a:blipFill>
        </p:spPr>
      </p:sp>
      <p:sp>
        <p:nvSpPr>
          <p:cNvPr name="TextBox 20" id="20"/>
          <p:cNvSpPr txBox="true"/>
          <p:nvPr/>
        </p:nvSpPr>
        <p:spPr>
          <a:xfrm rot="-2242161">
            <a:off x="5845879" y="4957119"/>
            <a:ext cx="1039617" cy="1631811"/>
          </a:xfrm>
          <a:prstGeom prst="rect">
            <a:avLst/>
          </a:prstGeom>
        </p:spPr>
        <p:txBody>
          <a:bodyPr anchor="t" rtlCol="false" tIns="0" lIns="0" bIns="0" rIns="0">
            <a:spAutoFit/>
          </a:bodyPr>
          <a:lstStyle/>
          <a:p>
            <a:pPr algn="ctr" marL="0" indent="0" lvl="0">
              <a:lnSpc>
                <a:spcPts val="11588"/>
              </a:lnSpc>
            </a:pPr>
            <a:r>
              <a:rPr lang="en-US" sz="13795" spc="-331">
                <a:solidFill>
                  <a:srgbClr val="000000"/>
                </a:solidFill>
                <a:latin typeface="Fibre"/>
                <a:ea typeface="Fibre"/>
                <a:cs typeface="Fibre"/>
                <a:sym typeface="Fibre"/>
              </a:rPr>
              <a:t>-</a:t>
            </a:r>
          </a:p>
        </p:txBody>
      </p:sp>
      <p:sp>
        <p:nvSpPr>
          <p:cNvPr name="TextBox 21" id="21"/>
          <p:cNvSpPr txBox="true"/>
          <p:nvPr/>
        </p:nvSpPr>
        <p:spPr>
          <a:xfrm rot="0">
            <a:off x="2632869" y="6100342"/>
            <a:ext cx="11786817" cy="2082690"/>
          </a:xfrm>
          <a:prstGeom prst="rect">
            <a:avLst/>
          </a:prstGeom>
        </p:spPr>
        <p:txBody>
          <a:bodyPr anchor="t" rtlCol="false" tIns="0" lIns="0" bIns="0" rIns="0">
            <a:spAutoFit/>
          </a:bodyPr>
          <a:lstStyle/>
          <a:p>
            <a:pPr algn="ctr" marL="0" indent="0" lvl="0">
              <a:lnSpc>
                <a:spcPts val="14814"/>
              </a:lnSpc>
            </a:pPr>
            <a:r>
              <a:rPr lang="en-US" sz="17636" spc="-423">
                <a:solidFill>
                  <a:srgbClr val="000000"/>
                </a:solidFill>
                <a:latin typeface="Fibre"/>
                <a:ea typeface="Fibre"/>
                <a:cs typeface="Fibre"/>
                <a:sym typeface="Fibre"/>
              </a:rPr>
              <a:t>ECOUTE</a:t>
            </a:r>
          </a:p>
        </p:txBody>
      </p:sp>
      <p:sp>
        <p:nvSpPr>
          <p:cNvPr name="TextBox 22" id="22"/>
          <p:cNvSpPr txBox="true"/>
          <p:nvPr/>
        </p:nvSpPr>
        <p:spPr>
          <a:xfrm rot="-2242161">
            <a:off x="10393737" y="4957119"/>
            <a:ext cx="1039617" cy="1631811"/>
          </a:xfrm>
          <a:prstGeom prst="rect">
            <a:avLst/>
          </a:prstGeom>
        </p:spPr>
        <p:txBody>
          <a:bodyPr anchor="t" rtlCol="false" tIns="0" lIns="0" bIns="0" rIns="0">
            <a:spAutoFit/>
          </a:bodyPr>
          <a:lstStyle/>
          <a:p>
            <a:pPr algn="ctr" marL="0" indent="0" lvl="0">
              <a:lnSpc>
                <a:spcPts val="11588"/>
              </a:lnSpc>
            </a:pPr>
            <a:r>
              <a:rPr lang="en-US" sz="13795" spc="-331">
                <a:solidFill>
                  <a:srgbClr val="000000"/>
                </a:solidFill>
                <a:latin typeface="Fibre"/>
                <a:ea typeface="Fibre"/>
                <a:cs typeface="Fibre"/>
                <a:sym typeface="Fibre"/>
              </a:rPr>
              <a:t>-</a:t>
            </a:r>
          </a:p>
        </p:txBody>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bg>
      <p:bgPr>
        <a:solidFill>
          <a:srgbClr val="EDECED"/>
        </a:solidFill>
      </p:bgPr>
    </p:bg>
    <p:spTree>
      <p:nvGrpSpPr>
        <p:cNvPr id="1" name=""/>
        <p:cNvGrpSpPr/>
        <p:nvPr/>
      </p:nvGrpSpPr>
      <p:grpSpPr>
        <a:xfrm>
          <a:off x="0" y="0"/>
          <a:ext cx="0" cy="0"/>
          <a:chOff x="0" y="0"/>
          <a:chExt cx="0" cy="0"/>
        </a:xfrm>
      </p:grpSpPr>
      <p:sp>
        <p:nvSpPr>
          <p:cNvPr name="TextBox 2" id="2"/>
          <p:cNvSpPr txBox="true"/>
          <p:nvPr/>
        </p:nvSpPr>
        <p:spPr>
          <a:xfrm rot="0">
            <a:off x="9550646" y="2349816"/>
            <a:ext cx="7708654" cy="982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Synopsis</a:t>
            </a:r>
          </a:p>
        </p:txBody>
      </p:sp>
      <p:sp>
        <p:nvSpPr>
          <p:cNvPr name="Freeform 3" id="3"/>
          <p:cNvSpPr/>
          <p:nvPr/>
        </p:nvSpPr>
        <p:spPr>
          <a:xfrm flipH="false" flipV="false" rot="-2027954">
            <a:off x="16252068" y="-6239"/>
            <a:ext cx="2491392" cy="2513384"/>
          </a:xfrm>
          <a:custGeom>
            <a:avLst/>
            <a:gdLst/>
            <a:ahLst/>
            <a:cxnLst/>
            <a:rect r="r" b="b" t="t" l="l"/>
            <a:pathLst>
              <a:path h="2513384" w="2491392">
                <a:moveTo>
                  <a:pt x="0" y="0"/>
                </a:moveTo>
                <a:lnTo>
                  <a:pt x="2491392" y="0"/>
                </a:lnTo>
                <a:lnTo>
                  <a:pt x="2491392" y="2513384"/>
                </a:lnTo>
                <a:lnTo>
                  <a:pt x="0" y="2513384"/>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true" flipV="false" rot="0">
            <a:off x="431778" y="8999218"/>
            <a:ext cx="2221424" cy="2575564"/>
          </a:xfrm>
          <a:custGeom>
            <a:avLst/>
            <a:gdLst/>
            <a:ahLst/>
            <a:cxnLst/>
            <a:rect r="r" b="b" t="t" l="l"/>
            <a:pathLst>
              <a:path h="2575564" w="2221424">
                <a:moveTo>
                  <a:pt x="2221424" y="0"/>
                </a:moveTo>
                <a:lnTo>
                  <a:pt x="0" y="0"/>
                </a:lnTo>
                <a:lnTo>
                  <a:pt x="0" y="2575564"/>
                </a:lnTo>
                <a:lnTo>
                  <a:pt x="2221424" y="2575564"/>
                </a:lnTo>
                <a:lnTo>
                  <a:pt x="2221424"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5" id="5"/>
          <p:cNvSpPr/>
          <p:nvPr/>
        </p:nvSpPr>
        <p:spPr>
          <a:xfrm flipH="false" flipV="false" rot="0">
            <a:off x="-550486" y="-486809"/>
            <a:ext cx="3158372" cy="3150476"/>
          </a:xfrm>
          <a:custGeom>
            <a:avLst/>
            <a:gdLst/>
            <a:ahLst/>
            <a:cxnLst/>
            <a:rect r="r" b="b" t="t" l="l"/>
            <a:pathLst>
              <a:path h="3150476" w="3158372">
                <a:moveTo>
                  <a:pt x="0" y="0"/>
                </a:moveTo>
                <a:lnTo>
                  <a:pt x="3158372" y="0"/>
                </a:lnTo>
                <a:lnTo>
                  <a:pt x="3158372" y="3150476"/>
                </a:lnTo>
                <a:lnTo>
                  <a:pt x="0" y="3150476"/>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7468626" y="-1862126"/>
            <a:ext cx="3211541" cy="3285464"/>
          </a:xfrm>
          <a:custGeom>
            <a:avLst/>
            <a:gdLst/>
            <a:ahLst/>
            <a:cxnLst/>
            <a:rect r="r" b="b" t="t" l="l"/>
            <a:pathLst>
              <a:path h="3285464" w="3211541">
                <a:moveTo>
                  <a:pt x="0" y="0"/>
                </a:moveTo>
                <a:lnTo>
                  <a:pt x="3211540" y="0"/>
                </a:lnTo>
                <a:lnTo>
                  <a:pt x="3211540" y="3285464"/>
                </a:lnTo>
                <a:lnTo>
                  <a:pt x="0" y="3285464"/>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7" id="7"/>
          <p:cNvSpPr/>
          <p:nvPr/>
        </p:nvSpPr>
        <p:spPr>
          <a:xfrm flipH="false" flipV="false" rot="0">
            <a:off x="4699813" y="3332799"/>
            <a:ext cx="4374583" cy="6185661"/>
          </a:xfrm>
          <a:custGeom>
            <a:avLst/>
            <a:gdLst/>
            <a:ahLst/>
            <a:cxnLst/>
            <a:rect r="r" b="b" t="t" l="l"/>
            <a:pathLst>
              <a:path h="6185661" w="4374583">
                <a:moveTo>
                  <a:pt x="0" y="0"/>
                </a:moveTo>
                <a:lnTo>
                  <a:pt x="4374583" y="0"/>
                </a:lnTo>
                <a:lnTo>
                  <a:pt x="4374583" y="6185661"/>
                </a:lnTo>
                <a:lnTo>
                  <a:pt x="0" y="6185661"/>
                </a:lnTo>
                <a:lnTo>
                  <a:pt x="0" y="0"/>
                </a:lnTo>
                <a:close/>
              </a:path>
            </a:pathLst>
          </a:custGeom>
          <a:blipFill>
            <a:blip r:embed="rId10"/>
            <a:stretch>
              <a:fillRect l="0" t="0" r="0" b="0"/>
            </a:stretch>
          </a:blipFill>
        </p:spPr>
      </p:sp>
      <p:sp>
        <p:nvSpPr>
          <p:cNvPr name="Freeform 8" id="8"/>
          <p:cNvSpPr/>
          <p:nvPr/>
        </p:nvSpPr>
        <p:spPr>
          <a:xfrm flipH="false" flipV="false" rot="0">
            <a:off x="325229" y="1028700"/>
            <a:ext cx="4374583" cy="6185661"/>
          </a:xfrm>
          <a:custGeom>
            <a:avLst/>
            <a:gdLst/>
            <a:ahLst/>
            <a:cxnLst/>
            <a:rect r="r" b="b" t="t" l="l"/>
            <a:pathLst>
              <a:path h="6185661" w="4374583">
                <a:moveTo>
                  <a:pt x="0" y="0"/>
                </a:moveTo>
                <a:lnTo>
                  <a:pt x="4374584" y="0"/>
                </a:lnTo>
                <a:lnTo>
                  <a:pt x="4374584" y="6185661"/>
                </a:lnTo>
                <a:lnTo>
                  <a:pt x="0" y="6185661"/>
                </a:lnTo>
                <a:lnTo>
                  <a:pt x="0" y="0"/>
                </a:lnTo>
                <a:close/>
              </a:path>
            </a:pathLst>
          </a:custGeom>
          <a:blipFill>
            <a:blip r:embed="rId11"/>
            <a:stretch>
              <a:fillRect l="0" t="0" r="0" b="0"/>
            </a:stretch>
          </a:blipFill>
        </p:spPr>
      </p:sp>
      <p:sp>
        <p:nvSpPr>
          <p:cNvPr name="Freeform 9" id="9"/>
          <p:cNvSpPr/>
          <p:nvPr/>
        </p:nvSpPr>
        <p:spPr>
          <a:xfrm flipH="false" flipV="false" rot="0">
            <a:off x="4699813" y="1777519"/>
            <a:ext cx="1707850" cy="1772297"/>
          </a:xfrm>
          <a:custGeom>
            <a:avLst/>
            <a:gdLst/>
            <a:ahLst/>
            <a:cxnLst/>
            <a:rect r="r" b="b" t="t" l="l"/>
            <a:pathLst>
              <a:path h="1772297" w="1707850">
                <a:moveTo>
                  <a:pt x="0" y="0"/>
                </a:moveTo>
                <a:lnTo>
                  <a:pt x="1707849" y="0"/>
                </a:lnTo>
                <a:lnTo>
                  <a:pt x="1707849" y="1772297"/>
                </a:lnTo>
                <a:lnTo>
                  <a:pt x="0" y="1772297"/>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10" id="10"/>
          <p:cNvSpPr/>
          <p:nvPr/>
        </p:nvSpPr>
        <p:spPr>
          <a:xfrm flipH="false" flipV="false" rot="0">
            <a:off x="9074396" y="7283291"/>
            <a:ext cx="9051399" cy="2995190"/>
          </a:xfrm>
          <a:custGeom>
            <a:avLst/>
            <a:gdLst/>
            <a:ahLst/>
            <a:cxnLst/>
            <a:rect r="r" b="b" t="t" l="l"/>
            <a:pathLst>
              <a:path h="2995190" w="9051399">
                <a:moveTo>
                  <a:pt x="0" y="0"/>
                </a:moveTo>
                <a:lnTo>
                  <a:pt x="9051399" y="0"/>
                </a:lnTo>
                <a:lnTo>
                  <a:pt x="9051399" y="2995190"/>
                </a:lnTo>
                <a:lnTo>
                  <a:pt x="0" y="2995190"/>
                </a:lnTo>
                <a:lnTo>
                  <a:pt x="0" y="0"/>
                </a:lnTo>
                <a:close/>
              </a:path>
            </a:pathLst>
          </a:custGeom>
          <a:blipFill>
            <a:blip r:embed="rId14">
              <a:extLst>
                <a:ext uri="{96DAC541-7B7A-43D3-8B79-37D633B846F1}">
                  <asvg:svgBlip xmlns:asvg="http://schemas.microsoft.com/office/drawing/2016/SVG/main" r:embed="rId15"/>
                </a:ext>
              </a:extLst>
            </a:blip>
            <a:stretch>
              <a:fillRect l="0" t="0" r="0" b="0"/>
            </a:stretch>
          </a:blipFill>
        </p:spPr>
      </p:sp>
      <p:sp>
        <p:nvSpPr>
          <p:cNvPr name="TextBox 11" id="11"/>
          <p:cNvSpPr txBox="true"/>
          <p:nvPr/>
        </p:nvSpPr>
        <p:spPr>
          <a:xfrm rot="0">
            <a:off x="9550646" y="3448526"/>
            <a:ext cx="7076685" cy="3701415"/>
          </a:xfrm>
          <a:prstGeom prst="rect">
            <a:avLst/>
          </a:prstGeom>
        </p:spPr>
        <p:txBody>
          <a:bodyPr anchor="t" rtlCol="false" tIns="0" lIns="0" bIns="0" rIns="0">
            <a:spAutoFit/>
          </a:bodyPr>
          <a:lstStyle/>
          <a:p>
            <a:pPr algn="l" marL="0" indent="0" lvl="0">
              <a:lnSpc>
                <a:spcPts val="2295"/>
              </a:lnSpc>
              <a:spcBef>
                <a:spcPct val="0"/>
              </a:spcBef>
            </a:pPr>
            <a:r>
              <a:rPr lang="en-US" b="true" sz="1700" spc="102">
                <a:solidFill>
                  <a:srgbClr val="000000"/>
                </a:solidFill>
                <a:latin typeface="Quicksand Semi-Bold"/>
                <a:ea typeface="Quicksand Semi-Bold"/>
                <a:cs typeface="Quicksand Semi-Bold"/>
                <a:sym typeface="Quicksand Semi-Bold"/>
              </a:rPr>
              <a:t>Nico White ne rêve que d’une chose : pouvo</a:t>
            </a:r>
            <a:r>
              <a:rPr lang="en-US" b="true" sz="1700" spc="102" u="none">
                <a:solidFill>
                  <a:srgbClr val="000000"/>
                </a:solidFill>
                <a:latin typeface="Quicksand Semi-Bold"/>
                <a:ea typeface="Quicksand Semi-Bold"/>
                <a:cs typeface="Quicksand Semi-Bold"/>
                <a:sym typeface="Quicksand Semi-Bold"/>
              </a:rPr>
              <a:t>ir un jour marcher sur les traces de son père, un grand aventurier parti explorer le vaste monde de Minecraft. Alors qu’il minait avec les habitants de son village, il se fait attaquer par une horde de zombies ! </a:t>
            </a:r>
          </a:p>
          <a:p>
            <a:pPr algn="l" marL="0" indent="0" lvl="0">
              <a:lnSpc>
                <a:spcPts val="2295"/>
              </a:lnSpc>
              <a:spcBef>
                <a:spcPct val="0"/>
              </a:spcBef>
            </a:pPr>
          </a:p>
          <a:p>
            <a:pPr algn="l" marL="0" indent="0" lvl="0">
              <a:lnSpc>
                <a:spcPts val="2295"/>
              </a:lnSpc>
              <a:spcBef>
                <a:spcPct val="0"/>
              </a:spcBef>
            </a:pPr>
            <a:r>
              <a:rPr lang="en-US" b="true" sz="1700" spc="102" u="none">
                <a:solidFill>
                  <a:srgbClr val="000000"/>
                </a:solidFill>
                <a:latin typeface="Quicksand Semi-Bold"/>
                <a:ea typeface="Quicksand Semi-Bold"/>
                <a:cs typeface="Quicksand Semi-Bold"/>
                <a:sym typeface="Quicksand Semi-Bold"/>
              </a:rPr>
              <a:t>Nico découvre avec surprise qu’il peut repousser les limites du pouvoir du « craft » en créant des objets exceptionnels rien qu’avec son imagination.</a:t>
            </a:r>
          </a:p>
          <a:p>
            <a:pPr algn="l" marL="0" indent="0" lvl="0">
              <a:lnSpc>
                <a:spcPts val="2295"/>
              </a:lnSpc>
              <a:spcBef>
                <a:spcPct val="0"/>
              </a:spcBef>
            </a:pPr>
            <a:r>
              <a:rPr lang="en-US" b="true" sz="1700" spc="102" u="none">
                <a:solidFill>
                  <a:srgbClr val="000000"/>
                </a:solidFill>
                <a:latin typeface="Quicksand Semi-Bold"/>
                <a:ea typeface="Quicksand Semi-Bold"/>
                <a:cs typeface="Quicksand Semi-Bold"/>
                <a:sym typeface="Quicksand Semi-Bold"/>
              </a:rPr>
              <a:t>Après avoir vaincu les zombies grâce à une épée qu’il a craftée, il sent que l’heure de partir à l’aventure a sonné. Parviendra-t-il à atteindre le bout du monde de Minecraft ?</a:t>
            </a:r>
          </a:p>
          <a:p>
            <a:pPr algn="l" marL="0" indent="0" lvl="0">
              <a:lnSpc>
                <a:spcPts val="2295"/>
              </a:lnSpc>
              <a:spcBef>
                <a:spcPct val="0"/>
              </a:spcBef>
            </a:pPr>
          </a:p>
        </p:txBody>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bg>
      <p:bgPr>
        <a:solidFill>
          <a:srgbClr val="F6A64A"/>
        </a:solidFill>
      </p:bgPr>
    </p:bg>
    <p:spTree>
      <p:nvGrpSpPr>
        <p:cNvPr id="1" name=""/>
        <p:cNvGrpSpPr/>
        <p:nvPr/>
      </p:nvGrpSpPr>
      <p:grpSpPr>
        <a:xfrm>
          <a:off x="0" y="0"/>
          <a:ext cx="0" cy="0"/>
          <a:chOff x="0" y="0"/>
          <a:chExt cx="0" cy="0"/>
        </a:xfrm>
      </p:grpSpPr>
      <p:grpSp>
        <p:nvGrpSpPr>
          <p:cNvPr name="Group 2" id="2"/>
          <p:cNvGrpSpPr/>
          <p:nvPr/>
        </p:nvGrpSpPr>
        <p:grpSpPr>
          <a:xfrm rot="0">
            <a:off x="821526" y="821621"/>
            <a:ext cx="16644948" cy="8643757"/>
            <a:chOff x="0" y="0"/>
            <a:chExt cx="6236922" cy="3238847"/>
          </a:xfrm>
        </p:grpSpPr>
        <p:sp>
          <p:nvSpPr>
            <p:cNvPr name="Freeform 3" id="3"/>
            <p:cNvSpPr/>
            <p:nvPr/>
          </p:nvSpPr>
          <p:spPr>
            <a:xfrm flipH="false" flipV="false" rot="0">
              <a:off x="0" y="0"/>
              <a:ext cx="6236922" cy="3238847"/>
            </a:xfrm>
            <a:custGeom>
              <a:avLst/>
              <a:gdLst/>
              <a:ahLst/>
              <a:cxnLst/>
              <a:rect r="r" b="b" t="t" l="l"/>
              <a:pathLst>
                <a:path h="3238847" w="6236922">
                  <a:moveTo>
                    <a:pt x="1395" y="0"/>
                  </a:moveTo>
                  <a:lnTo>
                    <a:pt x="6235527" y="0"/>
                  </a:lnTo>
                  <a:cubicBezTo>
                    <a:pt x="6236298" y="0"/>
                    <a:pt x="6236922" y="625"/>
                    <a:pt x="6236922" y="1395"/>
                  </a:cubicBezTo>
                  <a:lnTo>
                    <a:pt x="6236922" y="3237452"/>
                  </a:lnTo>
                  <a:cubicBezTo>
                    <a:pt x="6236922" y="3238222"/>
                    <a:pt x="6236298" y="3238847"/>
                    <a:pt x="6235527" y="3238847"/>
                  </a:cubicBezTo>
                  <a:lnTo>
                    <a:pt x="1395" y="3238847"/>
                  </a:lnTo>
                  <a:cubicBezTo>
                    <a:pt x="625" y="3238847"/>
                    <a:pt x="0" y="3238222"/>
                    <a:pt x="0" y="3237452"/>
                  </a:cubicBezTo>
                  <a:lnTo>
                    <a:pt x="0" y="1395"/>
                  </a:lnTo>
                  <a:cubicBezTo>
                    <a:pt x="0" y="625"/>
                    <a:pt x="625" y="0"/>
                    <a:pt x="1395" y="0"/>
                  </a:cubicBezTo>
                  <a:close/>
                </a:path>
              </a:pathLst>
            </a:custGeom>
            <a:solidFill>
              <a:srgbClr val="FFFFFF"/>
            </a:solidFill>
          </p:spPr>
        </p:sp>
        <p:sp>
          <p:nvSpPr>
            <p:cNvPr name="TextBox 4" id="4"/>
            <p:cNvSpPr txBox="true"/>
            <p:nvPr/>
          </p:nvSpPr>
          <p:spPr>
            <a:xfrm>
              <a:off x="0" y="-9525"/>
              <a:ext cx="6236922" cy="3248372"/>
            </a:xfrm>
            <a:prstGeom prst="rect">
              <a:avLst/>
            </a:prstGeom>
          </p:spPr>
          <p:txBody>
            <a:bodyPr anchor="ctr" rtlCol="false" tIns="19016" lIns="19016" bIns="19016" rIns="19016"/>
            <a:lstStyle/>
            <a:p>
              <a:pPr algn="ctr">
                <a:lnSpc>
                  <a:spcPts val="733"/>
                </a:lnSpc>
                <a:spcBef>
                  <a:spcPct val="0"/>
                </a:spcBef>
              </a:pPr>
            </a:p>
          </p:txBody>
        </p:sp>
      </p:grpSp>
      <p:sp>
        <p:nvSpPr>
          <p:cNvPr name="Freeform 5" id="5"/>
          <p:cNvSpPr/>
          <p:nvPr/>
        </p:nvSpPr>
        <p:spPr>
          <a:xfrm flipH="false" flipV="false" rot="0">
            <a:off x="-584258" y="-398379"/>
            <a:ext cx="2730008" cy="2671995"/>
          </a:xfrm>
          <a:custGeom>
            <a:avLst/>
            <a:gdLst/>
            <a:ahLst/>
            <a:cxnLst/>
            <a:rect r="r" b="b" t="t" l="l"/>
            <a:pathLst>
              <a:path h="2671995" w="2730008">
                <a:moveTo>
                  <a:pt x="0" y="0"/>
                </a:moveTo>
                <a:lnTo>
                  <a:pt x="2730008" y="0"/>
                </a:lnTo>
                <a:lnTo>
                  <a:pt x="2730008" y="2671995"/>
                </a:lnTo>
                <a:lnTo>
                  <a:pt x="0" y="267199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15749360" y="8678629"/>
            <a:ext cx="3019880" cy="2261135"/>
          </a:xfrm>
          <a:custGeom>
            <a:avLst/>
            <a:gdLst/>
            <a:ahLst/>
            <a:cxnLst/>
            <a:rect r="r" b="b" t="t" l="l"/>
            <a:pathLst>
              <a:path h="2261135" w="3019880">
                <a:moveTo>
                  <a:pt x="0" y="0"/>
                </a:moveTo>
                <a:lnTo>
                  <a:pt x="3019880" y="0"/>
                </a:lnTo>
                <a:lnTo>
                  <a:pt x="3019880" y="2261135"/>
                </a:lnTo>
                <a:lnTo>
                  <a:pt x="0" y="2261135"/>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11817594" y="492000"/>
            <a:ext cx="5648880" cy="9303000"/>
          </a:xfrm>
          <a:custGeom>
            <a:avLst/>
            <a:gdLst/>
            <a:ahLst/>
            <a:cxnLst/>
            <a:rect r="r" b="b" t="t" l="l"/>
            <a:pathLst>
              <a:path h="9303000" w="5648880">
                <a:moveTo>
                  <a:pt x="0" y="0"/>
                </a:moveTo>
                <a:lnTo>
                  <a:pt x="5648880" y="0"/>
                </a:lnTo>
                <a:lnTo>
                  <a:pt x="5648880" y="9303000"/>
                </a:lnTo>
                <a:lnTo>
                  <a:pt x="0" y="9303000"/>
                </a:lnTo>
                <a:lnTo>
                  <a:pt x="0" y="0"/>
                </a:lnTo>
                <a:close/>
              </a:path>
            </a:pathLst>
          </a:custGeom>
          <a:blipFill>
            <a:blip r:embed="rId6"/>
            <a:stretch>
              <a:fillRect l="0" t="0" r="0" b="0"/>
            </a:stretch>
          </a:blipFill>
        </p:spPr>
      </p:sp>
      <p:sp>
        <p:nvSpPr>
          <p:cNvPr name="Freeform 8" id="8"/>
          <p:cNvSpPr/>
          <p:nvPr/>
        </p:nvSpPr>
        <p:spPr>
          <a:xfrm flipH="false" flipV="false" rot="0">
            <a:off x="3481658" y="1028700"/>
            <a:ext cx="1877619" cy="2254783"/>
          </a:xfrm>
          <a:custGeom>
            <a:avLst/>
            <a:gdLst/>
            <a:ahLst/>
            <a:cxnLst/>
            <a:rect r="r" b="b" t="t" l="l"/>
            <a:pathLst>
              <a:path h="2254783" w="1877619">
                <a:moveTo>
                  <a:pt x="0" y="0"/>
                </a:moveTo>
                <a:lnTo>
                  <a:pt x="1877619" y="0"/>
                </a:lnTo>
                <a:lnTo>
                  <a:pt x="1877619" y="2254783"/>
                </a:lnTo>
                <a:lnTo>
                  <a:pt x="0" y="2254783"/>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9" id="9"/>
          <p:cNvSpPr/>
          <p:nvPr/>
        </p:nvSpPr>
        <p:spPr>
          <a:xfrm flipH="false" flipV="false" rot="0">
            <a:off x="500684" y="6796969"/>
            <a:ext cx="3067579" cy="3067579"/>
          </a:xfrm>
          <a:custGeom>
            <a:avLst/>
            <a:gdLst/>
            <a:ahLst/>
            <a:cxnLst/>
            <a:rect r="r" b="b" t="t" l="l"/>
            <a:pathLst>
              <a:path h="3067579" w="3067579">
                <a:moveTo>
                  <a:pt x="0" y="0"/>
                </a:moveTo>
                <a:lnTo>
                  <a:pt x="3067579" y="0"/>
                </a:lnTo>
                <a:lnTo>
                  <a:pt x="3067579" y="3067579"/>
                </a:lnTo>
                <a:lnTo>
                  <a:pt x="0" y="3067579"/>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10" id="10"/>
          <p:cNvSpPr/>
          <p:nvPr/>
        </p:nvSpPr>
        <p:spPr>
          <a:xfrm flipH="false" flipV="false" rot="0">
            <a:off x="8083587" y="-1150732"/>
            <a:ext cx="3211541" cy="3285464"/>
          </a:xfrm>
          <a:custGeom>
            <a:avLst/>
            <a:gdLst/>
            <a:ahLst/>
            <a:cxnLst/>
            <a:rect r="r" b="b" t="t" l="l"/>
            <a:pathLst>
              <a:path h="3285464" w="3211541">
                <a:moveTo>
                  <a:pt x="0" y="0"/>
                </a:moveTo>
                <a:lnTo>
                  <a:pt x="3211541" y="0"/>
                </a:lnTo>
                <a:lnTo>
                  <a:pt x="3211541" y="3285464"/>
                </a:lnTo>
                <a:lnTo>
                  <a:pt x="0" y="3285464"/>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11" id="11"/>
          <p:cNvSpPr/>
          <p:nvPr/>
        </p:nvSpPr>
        <p:spPr>
          <a:xfrm flipH="false" flipV="false" rot="0">
            <a:off x="4035328" y="7419684"/>
            <a:ext cx="7315200" cy="1822150"/>
          </a:xfrm>
          <a:custGeom>
            <a:avLst/>
            <a:gdLst/>
            <a:ahLst/>
            <a:cxnLst/>
            <a:rect r="r" b="b" t="t" l="l"/>
            <a:pathLst>
              <a:path h="1822150" w="7315200">
                <a:moveTo>
                  <a:pt x="0" y="0"/>
                </a:moveTo>
                <a:lnTo>
                  <a:pt x="7315200" y="0"/>
                </a:lnTo>
                <a:lnTo>
                  <a:pt x="7315200" y="1822149"/>
                </a:lnTo>
                <a:lnTo>
                  <a:pt x="0" y="1822149"/>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
        <p:nvSpPr>
          <p:cNvPr name="TextBox 12" id="12"/>
          <p:cNvSpPr txBox="true"/>
          <p:nvPr/>
        </p:nvSpPr>
        <p:spPr>
          <a:xfrm rot="0">
            <a:off x="1504950" y="2349816"/>
            <a:ext cx="7708654" cy="982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Wakfu</a:t>
            </a:r>
          </a:p>
        </p:txBody>
      </p:sp>
      <p:sp>
        <p:nvSpPr>
          <p:cNvPr name="TextBox 13" id="13"/>
          <p:cNvSpPr txBox="true"/>
          <p:nvPr/>
        </p:nvSpPr>
        <p:spPr>
          <a:xfrm rot="0">
            <a:off x="1504950" y="3384956"/>
            <a:ext cx="7076685" cy="1956435"/>
          </a:xfrm>
          <a:prstGeom prst="rect">
            <a:avLst/>
          </a:prstGeom>
        </p:spPr>
        <p:txBody>
          <a:bodyPr anchor="t" rtlCol="false" tIns="0" lIns="0" bIns="0" rIns="0">
            <a:spAutoFit/>
          </a:bodyPr>
          <a:lstStyle/>
          <a:p>
            <a:pPr algn="l">
              <a:lnSpc>
                <a:spcPts val="3104"/>
              </a:lnSpc>
              <a:spcBef>
                <a:spcPct val="0"/>
              </a:spcBef>
            </a:pPr>
            <a:r>
              <a:rPr lang="en-US" b="true" sz="2299" spc="137">
                <a:solidFill>
                  <a:srgbClr val="000000"/>
                </a:solidFill>
                <a:latin typeface="Quicksand Semi-Bold"/>
                <a:ea typeface="Quicksand Semi-Bold"/>
                <a:cs typeface="Quicksand Semi-Bold"/>
                <a:sym typeface="Quicksand Semi-Bold"/>
              </a:rPr>
              <a:t>G</a:t>
            </a:r>
            <a:r>
              <a:rPr lang="en-US" b="true" sz="2299" spc="137" u="none">
                <a:solidFill>
                  <a:srgbClr val="000000"/>
                </a:solidFill>
                <a:latin typeface="Quicksand Semi-Bold"/>
                <a:ea typeface="Quicksand Semi-Bold"/>
                <a:cs typeface="Quicksand Semi-Bold"/>
                <a:sym typeface="Quicksand Semi-Bold"/>
              </a:rPr>
              <a:t>enre</a:t>
            </a:r>
            <a:r>
              <a:rPr lang="en-US" b="true" sz="2299" spc="137" u="none">
                <a:solidFill>
                  <a:srgbClr val="000000"/>
                </a:solidFill>
                <a:latin typeface="Quicksand Bold"/>
                <a:ea typeface="Quicksand Bold"/>
                <a:cs typeface="Quicksand Bold"/>
                <a:sym typeface="Quicksand Bold"/>
              </a:rPr>
              <a:t> </a:t>
            </a:r>
            <a:r>
              <a:rPr lang="en-US" b="true" sz="2299" spc="137">
                <a:solidFill>
                  <a:srgbClr val="000000"/>
                </a:solidFill>
                <a:latin typeface="Quicksand Bold"/>
                <a:ea typeface="Quicksand Bold"/>
                <a:cs typeface="Quicksand Bold"/>
                <a:sym typeface="Quicksand Bold"/>
              </a:rPr>
              <a:t>: Shonen</a:t>
            </a:r>
          </a:p>
          <a:p>
            <a:pPr algn="l" marL="0" indent="0" lvl="0">
              <a:lnSpc>
                <a:spcPts val="3104"/>
              </a:lnSpc>
              <a:spcBef>
                <a:spcPct val="0"/>
              </a:spcBef>
            </a:pPr>
          </a:p>
          <a:p>
            <a:pPr algn="l" marL="0" indent="0" lvl="0">
              <a:lnSpc>
                <a:spcPts val="3104"/>
              </a:lnSpc>
              <a:spcBef>
                <a:spcPct val="0"/>
              </a:spcBef>
            </a:pPr>
            <a:r>
              <a:rPr lang="en-US" b="true" sz="2299" spc="137" u="none">
                <a:solidFill>
                  <a:srgbClr val="000000"/>
                </a:solidFill>
                <a:latin typeface="Quicksand Semi-Bold"/>
                <a:ea typeface="Quicksand Semi-Bold"/>
                <a:cs typeface="Quicksand Semi-Bold"/>
                <a:sym typeface="Quicksand Semi-Bold"/>
              </a:rPr>
              <a:t>Série terminée en 5 tomes</a:t>
            </a:r>
          </a:p>
          <a:p>
            <a:pPr algn="l" marL="0" indent="0" lvl="0">
              <a:lnSpc>
                <a:spcPts val="3104"/>
              </a:lnSpc>
              <a:spcBef>
                <a:spcPct val="0"/>
              </a:spcBef>
            </a:pPr>
          </a:p>
          <a:p>
            <a:pPr algn="l" marL="0" indent="0" lvl="0">
              <a:lnSpc>
                <a:spcPts val="3104"/>
              </a:lnSpc>
              <a:spcBef>
                <a:spcPct val="0"/>
              </a:spcBef>
            </a:pPr>
          </a:p>
        </p:txBody>
      </p:sp>
      <p:sp>
        <p:nvSpPr>
          <p:cNvPr name="TextBox 14" id="14"/>
          <p:cNvSpPr txBox="true"/>
          <p:nvPr/>
        </p:nvSpPr>
        <p:spPr>
          <a:xfrm rot="0">
            <a:off x="1504950" y="4749165"/>
            <a:ext cx="7076685" cy="784860"/>
          </a:xfrm>
          <a:prstGeom prst="rect">
            <a:avLst/>
          </a:prstGeom>
        </p:spPr>
        <p:txBody>
          <a:bodyPr anchor="t" rtlCol="false" tIns="0" lIns="0" bIns="0" rIns="0">
            <a:spAutoFit/>
          </a:bodyPr>
          <a:lstStyle/>
          <a:p>
            <a:pPr algn="l" marL="0" indent="0" lvl="0">
              <a:lnSpc>
                <a:spcPts val="3104"/>
              </a:lnSpc>
              <a:spcBef>
                <a:spcPct val="0"/>
              </a:spcBef>
            </a:pPr>
            <a:r>
              <a:rPr lang="en-US" b="true" sz="2299" spc="137">
                <a:solidFill>
                  <a:srgbClr val="000000"/>
                </a:solidFill>
                <a:latin typeface="Quicksand Bold"/>
                <a:ea typeface="Quicksand Bold"/>
                <a:cs typeface="Quicksand Bold"/>
                <a:sym typeface="Quicksand Bold"/>
              </a:rPr>
              <a:t>Mots clés : manfra, aventure, humour, amitié</a:t>
            </a:r>
          </a:p>
        </p:txBody>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bg>
      <p:bgPr>
        <a:solidFill>
          <a:srgbClr val="EDECED"/>
        </a:solidFill>
      </p:bgPr>
    </p:bg>
    <p:spTree>
      <p:nvGrpSpPr>
        <p:cNvPr id="1" name=""/>
        <p:cNvGrpSpPr/>
        <p:nvPr/>
      </p:nvGrpSpPr>
      <p:grpSpPr>
        <a:xfrm>
          <a:off x="0" y="0"/>
          <a:ext cx="0" cy="0"/>
          <a:chOff x="0" y="0"/>
          <a:chExt cx="0" cy="0"/>
        </a:xfrm>
      </p:grpSpPr>
      <p:sp>
        <p:nvSpPr>
          <p:cNvPr name="TextBox 2" id="2"/>
          <p:cNvSpPr txBox="true"/>
          <p:nvPr/>
        </p:nvSpPr>
        <p:spPr>
          <a:xfrm rot="0">
            <a:off x="1028700" y="2393680"/>
            <a:ext cx="7708654" cy="982982"/>
          </a:xfrm>
          <a:prstGeom prst="rect">
            <a:avLst/>
          </a:prstGeom>
        </p:spPr>
        <p:txBody>
          <a:bodyPr anchor="t" rtlCol="false" tIns="0" lIns="0" bIns="0" rIns="0">
            <a:spAutoFit/>
          </a:bodyPr>
          <a:lstStyle/>
          <a:p>
            <a:pPr algn="l">
              <a:lnSpc>
                <a:spcPts val="7560"/>
              </a:lnSpc>
            </a:pPr>
            <a:r>
              <a:rPr lang="en-US" sz="7000">
                <a:solidFill>
                  <a:srgbClr val="000000"/>
                </a:solidFill>
                <a:latin typeface="Abys"/>
                <a:ea typeface="Abys"/>
                <a:cs typeface="Abys"/>
                <a:sym typeface="Abys"/>
              </a:rPr>
              <a:t>Synopsis</a:t>
            </a:r>
          </a:p>
        </p:txBody>
      </p:sp>
      <p:sp>
        <p:nvSpPr>
          <p:cNvPr name="Freeform 3" id="3"/>
          <p:cNvSpPr/>
          <p:nvPr/>
        </p:nvSpPr>
        <p:spPr>
          <a:xfrm flipH="false" flipV="false" rot="0">
            <a:off x="15749360" y="8678629"/>
            <a:ext cx="3019880" cy="2261135"/>
          </a:xfrm>
          <a:custGeom>
            <a:avLst/>
            <a:gdLst/>
            <a:ahLst/>
            <a:cxnLst/>
            <a:rect r="r" b="b" t="t" l="l"/>
            <a:pathLst>
              <a:path h="2261135" w="3019880">
                <a:moveTo>
                  <a:pt x="0" y="0"/>
                </a:moveTo>
                <a:lnTo>
                  <a:pt x="3019880" y="0"/>
                </a:lnTo>
                <a:lnTo>
                  <a:pt x="3019880" y="2261135"/>
                </a:lnTo>
                <a:lnTo>
                  <a:pt x="0" y="226113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2027954">
            <a:off x="16252068" y="-6239"/>
            <a:ext cx="2491392" cy="2513384"/>
          </a:xfrm>
          <a:custGeom>
            <a:avLst/>
            <a:gdLst/>
            <a:ahLst/>
            <a:cxnLst/>
            <a:rect r="r" b="b" t="t" l="l"/>
            <a:pathLst>
              <a:path h="2513384" w="2491392">
                <a:moveTo>
                  <a:pt x="0" y="0"/>
                </a:moveTo>
                <a:lnTo>
                  <a:pt x="2491392" y="0"/>
                </a:lnTo>
                <a:lnTo>
                  <a:pt x="2491392" y="2513384"/>
                </a:lnTo>
                <a:lnTo>
                  <a:pt x="0" y="251338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5" id="5"/>
          <p:cNvSpPr/>
          <p:nvPr/>
        </p:nvSpPr>
        <p:spPr>
          <a:xfrm flipH="true" flipV="false" rot="0">
            <a:off x="431778" y="8999218"/>
            <a:ext cx="2221424" cy="2575564"/>
          </a:xfrm>
          <a:custGeom>
            <a:avLst/>
            <a:gdLst/>
            <a:ahLst/>
            <a:cxnLst/>
            <a:rect r="r" b="b" t="t" l="l"/>
            <a:pathLst>
              <a:path h="2575564" w="2221424">
                <a:moveTo>
                  <a:pt x="2221424" y="0"/>
                </a:moveTo>
                <a:lnTo>
                  <a:pt x="0" y="0"/>
                </a:lnTo>
                <a:lnTo>
                  <a:pt x="0" y="2575564"/>
                </a:lnTo>
                <a:lnTo>
                  <a:pt x="2221424" y="2575564"/>
                </a:lnTo>
                <a:lnTo>
                  <a:pt x="2221424"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550486" y="-486809"/>
            <a:ext cx="3158372" cy="3150476"/>
          </a:xfrm>
          <a:custGeom>
            <a:avLst/>
            <a:gdLst/>
            <a:ahLst/>
            <a:cxnLst/>
            <a:rect r="r" b="b" t="t" l="l"/>
            <a:pathLst>
              <a:path h="3150476" w="3158372">
                <a:moveTo>
                  <a:pt x="0" y="0"/>
                </a:moveTo>
                <a:lnTo>
                  <a:pt x="3158372" y="0"/>
                </a:lnTo>
                <a:lnTo>
                  <a:pt x="3158372" y="3150476"/>
                </a:lnTo>
                <a:lnTo>
                  <a:pt x="0" y="3150476"/>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7" id="7"/>
          <p:cNvSpPr/>
          <p:nvPr/>
        </p:nvSpPr>
        <p:spPr>
          <a:xfrm flipH="false" flipV="false" rot="0">
            <a:off x="12061869" y="8999218"/>
            <a:ext cx="3211541" cy="3285464"/>
          </a:xfrm>
          <a:custGeom>
            <a:avLst/>
            <a:gdLst/>
            <a:ahLst/>
            <a:cxnLst/>
            <a:rect r="r" b="b" t="t" l="l"/>
            <a:pathLst>
              <a:path h="3285464" w="3211541">
                <a:moveTo>
                  <a:pt x="0" y="0"/>
                </a:moveTo>
                <a:lnTo>
                  <a:pt x="3211541" y="0"/>
                </a:lnTo>
                <a:lnTo>
                  <a:pt x="3211541" y="3285464"/>
                </a:lnTo>
                <a:lnTo>
                  <a:pt x="0" y="3285464"/>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8" id="8"/>
          <p:cNvSpPr/>
          <p:nvPr/>
        </p:nvSpPr>
        <p:spPr>
          <a:xfrm flipH="false" flipV="false" rot="0">
            <a:off x="8737354" y="523945"/>
            <a:ext cx="4233219" cy="7026090"/>
          </a:xfrm>
          <a:custGeom>
            <a:avLst/>
            <a:gdLst/>
            <a:ahLst/>
            <a:cxnLst/>
            <a:rect r="r" b="b" t="t" l="l"/>
            <a:pathLst>
              <a:path h="7026090" w="4233219">
                <a:moveTo>
                  <a:pt x="0" y="0"/>
                </a:moveTo>
                <a:lnTo>
                  <a:pt x="4233219" y="0"/>
                </a:lnTo>
                <a:lnTo>
                  <a:pt x="4233219" y="7026089"/>
                </a:lnTo>
                <a:lnTo>
                  <a:pt x="0" y="7026089"/>
                </a:lnTo>
                <a:lnTo>
                  <a:pt x="0" y="0"/>
                </a:lnTo>
                <a:close/>
              </a:path>
            </a:pathLst>
          </a:custGeom>
          <a:blipFill>
            <a:blip r:embed="rId12"/>
            <a:stretch>
              <a:fillRect l="0" t="0" r="0" b="0"/>
            </a:stretch>
          </a:blipFill>
        </p:spPr>
      </p:sp>
      <p:sp>
        <p:nvSpPr>
          <p:cNvPr name="Freeform 9" id="9"/>
          <p:cNvSpPr/>
          <p:nvPr/>
        </p:nvSpPr>
        <p:spPr>
          <a:xfrm flipH="false" flipV="false" rot="0">
            <a:off x="13167667" y="2642260"/>
            <a:ext cx="4211485" cy="6356958"/>
          </a:xfrm>
          <a:custGeom>
            <a:avLst/>
            <a:gdLst/>
            <a:ahLst/>
            <a:cxnLst/>
            <a:rect r="r" b="b" t="t" l="l"/>
            <a:pathLst>
              <a:path h="6356958" w="4211485">
                <a:moveTo>
                  <a:pt x="0" y="0"/>
                </a:moveTo>
                <a:lnTo>
                  <a:pt x="4211485" y="0"/>
                </a:lnTo>
                <a:lnTo>
                  <a:pt x="4211485" y="6356958"/>
                </a:lnTo>
                <a:lnTo>
                  <a:pt x="0" y="6356958"/>
                </a:lnTo>
                <a:lnTo>
                  <a:pt x="0" y="0"/>
                </a:lnTo>
                <a:close/>
              </a:path>
            </a:pathLst>
          </a:custGeom>
          <a:blipFill>
            <a:blip r:embed="rId13"/>
            <a:stretch>
              <a:fillRect l="0" t="0" r="0" b="0"/>
            </a:stretch>
          </a:blipFill>
        </p:spPr>
      </p:sp>
      <p:sp>
        <p:nvSpPr>
          <p:cNvPr name="Freeform 10" id="10"/>
          <p:cNvSpPr/>
          <p:nvPr/>
        </p:nvSpPr>
        <p:spPr>
          <a:xfrm flipH="false" flipV="false" rot="0">
            <a:off x="6767576" y="6302510"/>
            <a:ext cx="2376424" cy="3681783"/>
          </a:xfrm>
          <a:custGeom>
            <a:avLst/>
            <a:gdLst/>
            <a:ahLst/>
            <a:cxnLst/>
            <a:rect r="r" b="b" t="t" l="l"/>
            <a:pathLst>
              <a:path h="3681783" w="2376424">
                <a:moveTo>
                  <a:pt x="0" y="0"/>
                </a:moveTo>
                <a:lnTo>
                  <a:pt x="2376424" y="0"/>
                </a:lnTo>
                <a:lnTo>
                  <a:pt x="2376424" y="3681783"/>
                </a:lnTo>
                <a:lnTo>
                  <a:pt x="0" y="3681783"/>
                </a:lnTo>
                <a:lnTo>
                  <a:pt x="0" y="0"/>
                </a:lnTo>
                <a:close/>
              </a:path>
            </a:pathLst>
          </a:custGeom>
          <a:blipFill>
            <a:blip r:embed="rId14">
              <a:extLst>
                <a:ext uri="{96DAC541-7B7A-43D3-8B79-37D633B846F1}">
                  <asvg:svgBlip xmlns:asvg="http://schemas.microsoft.com/office/drawing/2016/SVG/main" r:embed="rId15"/>
                </a:ext>
              </a:extLst>
            </a:blip>
            <a:stretch>
              <a:fillRect l="0" t="0" r="0" b="0"/>
            </a:stretch>
          </a:blipFill>
        </p:spPr>
      </p:sp>
      <p:sp>
        <p:nvSpPr>
          <p:cNvPr name="Freeform 11" id="11"/>
          <p:cNvSpPr/>
          <p:nvPr/>
        </p:nvSpPr>
        <p:spPr>
          <a:xfrm flipH="false" flipV="false" rot="0">
            <a:off x="8997737" y="7820672"/>
            <a:ext cx="1709963" cy="2357092"/>
          </a:xfrm>
          <a:custGeom>
            <a:avLst/>
            <a:gdLst/>
            <a:ahLst/>
            <a:cxnLst/>
            <a:rect r="r" b="b" t="t" l="l"/>
            <a:pathLst>
              <a:path h="2357092" w="1709963">
                <a:moveTo>
                  <a:pt x="0" y="0"/>
                </a:moveTo>
                <a:lnTo>
                  <a:pt x="1709964" y="0"/>
                </a:lnTo>
                <a:lnTo>
                  <a:pt x="1709964" y="2357092"/>
                </a:lnTo>
                <a:lnTo>
                  <a:pt x="0" y="2357092"/>
                </a:lnTo>
                <a:lnTo>
                  <a:pt x="0" y="0"/>
                </a:lnTo>
                <a:close/>
              </a:path>
            </a:pathLst>
          </a:custGeom>
          <a:blipFill>
            <a:blip r:embed="rId16">
              <a:extLst>
                <a:ext uri="{96DAC541-7B7A-43D3-8B79-37D633B846F1}">
                  <asvg:svgBlip xmlns:asvg="http://schemas.microsoft.com/office/drawing/2016/SVG/main" r:embed="rId17"/>
                </a:ext>
              </a:extLst>
            </a:blip>
            <a:stretch>
              <a:fillRect l="0" t="0" r="0" b="0"/>
            </a:stretch>
          </a:blipFill>
        </p:spPr>
      </p:sp>
      <p:sp>
        <p:nvSpPr>
          <p:cNvPr name="TextBox 12" id="12"/>
          <p:cNvSpPr txBox="true"/>
          <p:nvPr/>
        </p:nvSpPr>
        <p:spPr>
          <a:xfrm rot="0">
            <a:off x="1028700" y="3492389"/>
            <a:ext cx="7076685" cy="1701165"/>
          </a:xfrm>
          <a:prstGeom prst="rect">
            <a:avLst/>
          </a:prstGeom>
        </p:spPr>
        <p:txBody>
          <a:bodyPr anchor="t" rtlCol="false" tIns="0" lIns="0" bIns="0" rIns="0">
            <a:spAutoFit/>
          </a:bodyPr>
          <a:lstStyle/>
          <a:p>
            <a:pPr algn="l" marL="0" indent="0" lvl="0">
              <a:lnSpc>
                <a:spcPts val="2295"/>
              </a:lnSpc>
              <a:spcBef>
                <a:spcPct val="0"/>
              </a:spcBef>
            </a:pPr>
            <a:r>
              <a:rPr lang="en-US" b="true" sz="1700" spc="102">
                <a:solidFill>
                  <a:srgbClr val="000000"/>
                </a:solidFill>
                <a:latin typeface="Quicksand Semi-Bold"/>
                <a:ea typeface="Quicksand Semi-Bold"/>
                <a:cs typeface="Quicksand Semi-Bold"/>
                <a:sym typeface="Quicksand Semi-Bold"/>
              </a:rPr>
              <a:t>C’est l’anniversaire de </a:t>
            </a:r>
            <a:r>
              <a:rPr lang="en-US" b="true" sz="1700" spc="102" u="none">
                <a:solidFill>
                  <a:srgbClr val="000000"/>
                </a:solidFill>
                <a:latin typeface="Quicksand Semi-Bold"/>
                <a:ea typeface="Quicksand Semi-Bold"/>
                <a:cs typeface="Quicksand Semi-Bold"/>
                <a:sym typeface="Quicksand Semi-Bold"/>
              </a:rPr>
              <a:t>Yugo et Adamaï chez Alibert, tout semble allr pour le mieux et nos héros sont heureux de revoir leurs amis. Cependant, un trouble-fête va interrompre les réjouissances et forcer nos amis à reprendre ensemble les chemins de l'aventure ! Pourront-ils retrouver les 6 Dofus avant la grande Jiva dont le but semble des plus obscurs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DAHAXGMeEp4</dc:identifier>
  <dcterms:modified xsi:type="dcterms:W3CDTF">2011-08-01T06:04:30Z</dcterms:modified>
  <cp:revision>1</cp:revision>
  <dc:title>Orange Doodle Project Presentation </dc:title>
</cp:coreProperties>
</file>